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sldIdLst>
    <p:sldId id="257" r:id="rId2"/>
    <p:sldId id="274" r:id="rId3"/>
    <p:sldId id="275" r:id="rId4"/>
    <p:sldId id="280" r:id="rId5"/>
    <p:sldId id="273" r:id="rId6"/>
    <p:sldId id="277" r:id="rId7"/>
    <p:sldId id="264" r:id="rId8"/>
    <p:sldId id="278" r:id="rId9"/>
    <p:sldId id="279" r:id="rId10"/>
    <p:sldId id="265" r:id="rId11"/>
    <p:sldId id="267" r:id="rId12"/>
    <p:sldId id="281" r:id="rId13"/>
    <p:sldId id="282" r:id="rId14"/>
    <p:sldId id="266" r:id="rId15"/>
    <p:sldId id="272" r:id="rId16"/>
  </p:sldIdLst>
  <p:sldSz cx="21674138" cy="12192000"/>
  <p:notesSz cx="6864350" cy="9996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8AF1360-7CA4-4E1E-BAC5-57BCB1B2A947}">
          <p14:sldIdLst>
            <p14:sldId id="257"/>
            <p14:sldId id="274"/>
            <p14:sldId id="275"/>
            <p14:sldId id="280"/>
          </p14:sldIdLst>
        </p14:section>
        <p14:section name="Sekcja bez tytułu" id="{CAAA0BDC-314B-4E5F-AE7E-F73B71E5A2A2}">
          <p14:sldIdLst>
            <p14:sldId id="273"/>
            <p14:sldId id="277"/>
            <p14:sldId id="264"/>
            <p14:sldId id="278"/>
            <p14:sldId id="279"/>
            <p14:sldId id="265"/>
            <p14:sldId id="267"/>
            <p14:sldId id="281"/>
            <p14:sldId id="282"/>
            <p14:sldId id="266"/>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4586" autoAdjust="0"/>
  </p:normalViewPr>
  <p:slideViewPr>
    <p:cSldViewPr snapToGrid="0">
      <p:cViewPr varScale="1">
        <p:scale>
          <a:sx n="68" d="100"/>
          <a:sy n="68" d="100"/>
        </p:scale>
        <p:origin x="15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2844731" y="4243100"/>
            <a:ext cx="15984677" cy="2926080"/>
          </a:xfrm>
          <a:solidFill>
            <a:srgbClr val="FFFFFF"/>
          </a:solidFill>
          <a:ln w="38100">
            <a:solidFill>
              <a:srgbClr val="404040"/>
            </a:solidFill>
          </a:ln>
        </p:spPr>
        <p:txBody>
          <a:bodyPr lIns="274320" rIns="274320" anchor="ctr" anchorCtr="1">
            <a:normAutofit/>
          </a:bodyPr>
          <a:lstStyle>
            <a:lvl1pPr algn="ctr">
              <a:defRPr sz="6755">
                <a:solidFill>
                  <a:srgbClr val="262626"/>
                </a:solidFill>
              </a:defRPr>
            </a:lvl1pPr>
          </a:lstStyle>
          <a:p>
            <a:r>
              <a:rPr lang="pl-PL"/>
              <a:t>Kliknij, aby edytować styl</a:t>
            </a:r>
            <a:endParaRPr lang="en-US" dirty="0"/>
          </a:p>
        </p:txBody>
      </p:sp>
      <p:sp>
        <p:nvSpPr>
          <p:cNvPr id="3" name="Subtitle 2"/>
          <p:cNvSpPr>
            <a:spLocks noGrp="1"/>
          </p:cNvSpPr>
          <p:nvPr>
            <p:ph type="subTitle" idx="1"/>
          </p:nvPr>
        </p:nvSpPr>
        <p:spPr>
          <a:xfrm>
            <a:off x="4791339" y="7737856"/>
            <a:ext cx="12091460" cy="2204256"/>
          </a:xfrm>
          <a:noFill/>
        </p:spPr>
        <p:txBody>
          <a:bodyPr>
            <a:normAutofit/>
          </a:bodyPr>
          <a:lstStyle>
            <a:lvl1pPr marL="0" indent="0" algn="ctr">
              <a:buNone/>
              <a:defRPr sz="3555">
                <a:solidFill>
                  <a:schemeClr val="tx1">
                    <a:lumMod val="75000"/>
                    <a:lumOff val="25000"/>
                  </a:schemeClr>
                </a:solidFill>
              </a:defRPr>
            </a:lvl1pPr>
            <a:lvl2pPr marL="812764" indent="0" algn="ctr">
              <a:buNone/>
              <a:defRPr sz="3555"/>
            </a:lvl2pPr>
            <a:lvl3pPr marL="1625529" indent="0" algn="ctr">
              <a:buNone/>
              <a:defRPr sz="3200"/>
            </a:lvl3pPr>
            <a:lvl4pPr marL="2438293" indent="0" algn="ctr">
              <a:buNone/>
              <a:defRPr sz="2844"/>
            </a:lvl4pPr>
            <a:lvl5pPr marL="3251058" indent="0" algn="ctr">
              <a:buNone/>
              <a:defRPr sz="2844"/>
            </a:lvl5pPr>
            <a:lvl6pPr marL="4063822" indent="0" algn="ctr">
              <a:buNone/>
              <a:defRPr sz="2844"/>
            </a:lvl6pPr>
            <a:lvl7pPr marL="4876587" indent="0" algn="ctr">
              <a:buNone/>
              <a:defRPr sz="2844"/>
            </a:lvl7pPr>
            <a:lvl8pPr marL="5689351" indent="0" algn="ctr">
              <a:buNone/>
              <a:defRPr sz="2844"/>
            </a:lvl8pPr>
            <a:lvl9pPr marL="6502116" indent="0" algn="ctr">
              <a:buNone/>
              <a:defRPr sz="2844"/>
            </a:lvl9pPr>
          </a:lstStyle>
          <a:p>
            <a:r>
              <a:rPr lang="pl-PL"/>
              <a:t>Kliknij, aby edytować styl wzorca podtytułu</a:t>
            </a:r>
            <a:endParaRPr lang="en-US" dirty="0"/>
          </a:p>
        </p:txBody>
      </p:sp>
      <p:sp>
        <p:nvSpPr>
          <p:cNvPr id="7" name="Date Placeholder 6"/>
          <p:cNvSpPr>
            <a:spLocks noGrp="1"/>
          </p:cNvSpPr>
          <p:nvPr>
            <p:ph type="dt" sz="half" idx="10"/>
          </p:nvPr>
        </p:nvSpPr>
        <p:spPr/>
        <p:txBody>
          <a:bodyPr/>
          <a:lstStyle/>
          <a:p>
            <a:fld id="{43733069-9516-42A2-8BF8-FBFB1DC83FE8}" type="datetimeFigureOut">
              <a:rPr lang="pl-PL" smtClean="0"/>
              <a:t>26.09.2019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39026022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3733069-9516-42A2-8BF8-FBFB1DC83FE8}"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313320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2935" y="1666240"/>
            <a:ext cx="2308580" cy="885952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3966368" y="1666240"/>
            <a:ext cx="11019267" cy="885952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3733069-9516-42A2-8BF8-FBFB1DC83FE8}"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123281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3733069-9516-42A2-8BF8-FBFB1DC83FE8}" type="datetimeFigureOut">
              <a:rPr lang="pl-PL" smtClean="0"/>
              <a:t>26.09.2019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2108287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2844731" y="4243100"/>
            <a:ext cx="15984677" cy="2926080"/>
          </a:xfrm>
          <a:solidFill>
            <a:srgbClr val="FFFFFF"/>
          </a:solidFill>
          <a:ln w="38100">
            <a:solidFill>
              <a:srgbClr val="404040"/>
            </a:solidFill>
          </a:ln>
        </p:spPr>
        <p:txBody>
          <a:bodyPr lIns="274320" rIns="274320" anchor="ctr" anchorCtr="1">
            <a:normAutofit/>
          </a:bodyPr>
          <a:lstStyle>
            <a:lvl1pPr>
              <a:defRPr sz="6755">
                <a:solidFill>
                  <a:srgbClr val="262626"/>
                </a:solidFill>
              </a:defRPr>
            </a:lvl1pPr>
          </a:lstStyle>
          <a:p>
            <a:r>
              <a:rPr lang="pl-PL"/>
              <a:t>Kliknij, aby edytować styl</a:t>
            </a:r>
            <a:endParaRPr lang="en-US" dirty="0"/>
          </a:p>
        </p:txBody>
      </p:sp>
      <p:sp>
        <p:nvSpPr>
          <p:cNvPr id="3" name="Text Placeholder 2"/>
          <p:cNvSpPr>
            <a:spLocks noGrp="1"/>
          </p:cNvSpPr>
          <p:nvPr>
            <p:ph type="body" idx="1"/>
          </p:nvPr>
        </p:nvSpPr>
        <p:spPr>
          <a:xfrm>
            <a:off x="4791339" y="7737715"/>
            <a:ext cx="12091460" cy="2249035"/>
          </a:xfrm>
        </p:spPr>
        <p:txBody>
          <a:bodyPr anchor="t" anchorCtr="1">
            <a:normAutofit/>
          </a:bodyPr>
          <a:lstStyle>
            <a:lvl1pPr marL="0" indent="0">
              <a:buNone/>
              <a:defRPr sz="3555">
                <a:solidFill>
                  <a:schemeClr val="tx1"/>
                </a:solidFill>
              </a:defRPr>
            </a:lvl1pPr>
            <a:lvl2pPr marL="812764" indent="0">
              <a:buNone/>
              <a:defRPr sz="3555">
                <a:solidFill>
                  <a:schemeClr val="tx1">
                    <a:tint val="75000"/>
                  </a:schemeClr>
                </a:solidFill>
              </a:defRPr>
            </a:lvl2pPr>
            <a:lvl3pPr marL="1625529" indent="0">
              <a:buNone/>
              <a:defRPr sz="3200">
                <a:solidFill>
                  <a:schemeClr val="tx1">
                    <a:tint val="75000"/>
                  </a:schemeClr>
                </a:solidFill>
              </a:defRPr>
            </a:lvl3pPr>
            <a:lvl4pPr marL="2438293" indent="0">
              <a:buNone/>
              <a:defRPr sz="2844">
                <a:solidFill>
                  <a:schemeClr val="tx1">
                    <a:tint val="75000"/>
                  </a:schemeClr>
                </a:solidFill>
              </a:defRPr>
            </a:lvl4pPr>
            <a:lvl5pPr marL="3251058" indent="0">
              <a:buNone/>
              <a:defRPr sz="2844">
                <a:solidFill>
                  <a:schemeClr val="tx1">
                    <a:tint val="75000"/>
                  </a:schemeClr>
                </a:solidFill>
              </a:defRPr>
            </a:lvl5pPr>
            <a:lvl6pPr marL="4063822" indent="0">
              <a:buNone/>
              <a:defRPr sz="2844">
                <a:solidFill>
                  <a:schemeClr val="tx1">
                    <a:tint val="75000"/>
                  </a:schemeClr>
                </a:solidFill>
              </a:defRPr>
            </a:lvl6pPr>
            <a:lvl7pPr marL="4876587" indent="0">
              <a:buNone/>
              <a:defRPr sz="2844">
                <a:solidFill>
                  <a:schemeClr val="tx1">
                    <a:tint val="75000"/>
                  </a:schemeClr>
                </a:solidFill>
              </a:defRPr>
            </a:lvl7pPr>
            <a:lvl8pPr marL="5689351" indent="0">
              <a:buNone/>
              <a:defRPr sz="2844">
                <a:solidFill>
                  <a:schemeClr val="tx1">
                    <a:tint val="75000"/>
                  </a:schemeClr>
                </a:solidFill>
              </a:defRPr>
            </a:lvl8pPr>
            <a:lvl9pPr marL="6502116" indent="0">
              <a:buNone/>
              <a:defRPr sz="2844">
                <a:solidFill>
                  <a:schemeClr val="tx1">
                    <a:tint val="75000"/>
                  </a:schemeClr>
                </a:solidFill>
              </a:defRPr>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43733069-9516-42A2-8BF8-FBFB1DC83FE8}" type="datetimeFigureOut">
              <a:rPr lang="pl-PL" smtClean="0"/>
              <a:t>26.09.2019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22591019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2812220" y="4689856"/>
            <a:ext cx="7594074" cy="551463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11267842" y="4689856"/>
            <a:ext cx="7591365" cy="551463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Date Placeholder 7"/>
          <p:cNvSpPr>
            <a:spLocks noGrp="1"/>
          </p:cNvSpPr>
          <p:nvPr>
            <p:ph type="dt" sz="half" idx="10"/>
          </p:nvPr>
        </p:nvSpPr>
        <p:spPr/>
        <p:txBody>
          <a:bodyPr/>
          <a:lstStyle/>
          <a:p>
            <a:fld id="{43733069-9516-42A2-8BF8-FBFB1DC83FE8}" type="datetimeFigureOut">
              <a:rPr lang="pl-PL" smtClean="0"/>
              <a:t>26.09.2019</a:t>
            </a:fld>
            <a:endParaRPr lang="pl-PL"/>
          </a:p>
        </p:txBody>
      </p:sp>
      <p:sp>
        <p:nvSpPr>
          <p:cNvPr id="9" name="Footer Placeholder 8"/>
          <p:cNvSpPr>
            <a:spLocks noGrp="1"/>
          </p:cNvSpPr>
          <p:nvPr>
            <p:ph type="ftr" sz="quarter" idx="11"/>
          </p:nvPr>
        </p:nvSpPr>
        <p:spPr/>
        <p:txBody>
          <a:bodyPr/>
          <a:lstStyle/>
          <a:p>
            <a:endParaRPr lang="pl-PL"/>
          </a:p>
        </p:txBody>
      </p:sp>
      <p:sp>
        <p:nvSpPr>
          <p:cNvPr id="10" name="Slide Number Placeholder 9"/>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3323933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4929" y="4112771"/>
            <a:ext cx="7591367" cy="1251710"/>
          </a:xfrm>
        </p:spPr>
        <p:txBody>
          <a:bodyPr anchor="b" anchorCtr="1">
            <a:normAutofit/>
          </a:bodyPr>
          <a:lstStyle>
            <a:lvl1pPr marL="0" indent="0" algn="ctr">
              <a:buNone/>
              <a:defRPr sz="3378" b="0" cap="all" spc="178" baseline="0">
                <a:solidFill>
                  <a:schemeClr val="accent2">
                    <a:lumMod val="75000"/>
                  </a:schemeClr>
                </a:solidFill>
              </a:defRPr>
            </a:lvl1pPr>
            <a:lvl2pPr marL="812764" indent="0">
              <a:buNone/>
              <a:defRPr sz="3378" b="1"/>
            </a:lvl2pPr>
            <a:lvl3pPr marL="1625529" indent="0">
              <a:buNone/>
              <a:defRPr sz="3200" b="1"/>
            </a:lvl3pPr>
            <a:lvl4pPr marL="2438293" indent="0">
              <a:buNone/>
              <a:defRPr sz="2844" b="1"/>
            </a:lvl4pPr>
            <a:lvl5pPr marL="3251058" indent="0">
              <a:buNone/>
              <a:defRPr sz="2844" b="1"/>
            </a:lvl5pPr>
            <a:lvl6pPr marL="4063822" indent="0">
              <a:buNone/>
              <a:defRPr sz="2844" b="1"/>
            </a:lvl6pPr>
            <a:lvl7pPr marL="4876587" indent="0">
              <a:buNone/>
              <a:defRPr sz="2844" b="1"/>
            </a:lvl7pPr>
            <a:lvl8pPr marL="5689351" indent="0">
              <a:buNone/>
              <a:defRPr sz="2844" b="1"/>
            </a:lvl8pPr>
            <a:lvl9pPr marL="6502116" indent="0">
              <a:buNone/>
              <a:defRPr sz="2844" b="1"/>
            </a:lvl9pPr>
          </a:lstStyle>
          <a:p>
            <a:pPr lvl="0"/>
            <a:r>
              <a:rPr lang="pl-PL"/>
              <a:t>Kliknij, aby edytować style wzorca tekstu</a:t>
            </a:r>
          </a:p>
        </p:txBody>
      </p:sp>
      <p:sp>
        <p:nvSpPr>
          <p:cNvPr id="4" name="Content Placeholder 3"/>
          <p:cNvSpPr>
            <a:spLocks noGrp="1"/>
          </p:cNvSpPr>
          <p:nvPr>
            <p:ph sz="half" idx="2"/>
          </p:nvPr>
        </p:nvSpPr>
        <p:spPr>
          <a:xfrm>
            <a:off x="2814929" y="5588000"/>
            <a:ext cx="7591367" cy="461649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Content Placeholder 5"/>
          <p:cNvSpPr>
            <a:spLocks noGrp="1"/>
          </p:cNvSpPr>
          <p:nvPr>
            <p:ph sz="quarter" idx="4"/>
          </p:nvPr>
        </p:nvSpPr>
        <p:spPr>
          <a:xfrm>
            <a:off x="11267842" y="5588000"/>
            <a:ext cx="7561565" cy="4616491"/>
          </a:xfrm>
        </p:spPr>
        <p:txBody>
          <a:bodyPr/>
          <a:lstStyle>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Text Placeholder 4"/>
          <p:cNvSpPr>
            <a:spLocks noGrp="1"/>
          </p:cNvSpPr>
          <p:nvPr>
            <p:ph type="body" sz="quarter" idx="13"/>
          </p:nvPr>
        </p:nvSpPr>
        <p:spPr>
          <a:xfrm>
            <a:off x="11267842" y="4112771"/>
            <a:ext cx="7591367" cy="1251710"/>
          </a:xfrm>
        </p:spPr>
        <p:txBody>
          <a:bodyPr anchor="b" anchorCtr="1">
            <a:normAutofit/>
          </a:bodyPr>
          <a:lstStyle>
            <a:lvl1pPr marL="0" indent="0" algn="ctr">
              <a:buNone/>
              <a:defRPr sz="3378" b="0" cap="all" spc="178" baseline="0">
                <a:solidFill>
                  <a:schemeClr val="accent2">
                    <a:lumMod val="75000"/>
                  </a:schemeClr>
                </a:solidFill>
              </a:defRPr>
            </a:lvl1pPr>
            <a:lvl2pPr marL="812764" indent="0">
              <a:buNone/>
              <a:defRPr sz="3378" b="1"/>
            </a:lvl2pPr>
            <a:lvl3pPr marL="1625529" indent="0">
              <a:buNone/>
              <a:defRPr sz="3200" b="1"/>
            </a:lvl3pPr>
            <a:lvl4pPr marL="2438293" indent="0">
              <a:buNone/>
              <a:defRPr sz="2844" b="1"/>
            </a:lvl4pPr>
            <a:lvl5pPr marL="3251058" indent="0">
              <a:buNone/>
              <a:defRPr sz="2844" b="1"/>
            </a:lvl5pPr>
            <a:lvl6pPr marL="4063822" indent="0">
              <a:buNone/>
              <a:defRPr sz="2844" b="1"/>
            </a:lvl6pPr>
            <a:lvl7pPr marL="4876587" indent="0">
              <a:buNone/>
              <a:defRPr sz="2844" b="1"/>
            </a:lvl7pPr>
            <a:lvl8pPr marL="5689351" indent="0">
              <a:buNone/>
              <a:defRPr sz="2844" b="1"/>
            </a:lvl8pPr>
            <a:lvl9pPr marL="6502116" indent="0">
              <a:buNone/>
              <a:defRPr sz="2844" b="1"/>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43733069-9516-42A2-8BF8-FBFB1DC83FE8}" type="datetimeFigureOut">
              <a:rPr lang="pl-PL" smtClean="0"/>
              <a:t>26.09.2019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4889365F-0328-489C-AEA0-AC371C411BB6}" type="slidenum">
              <a:rPr lang="pl-PL" smtClean="0"/>
              <a:t>‹#›</a:t>
            </a:fld>
            <a:endParaRPr lang="pl-PL"/>
          </a:p>
        </p:txBody>
      </p:sp>
      <p:sp>
        <p:nvSpPr>
          <p:cNvPr id="10" name="Title 9"/>
          <p:cNvSpPr>
            <a:spLocks noGrp="1"/>
          </p:cNvSpPr>
          <p:nvPr>
            <p:ph type="title"/>
          </p:nvPr>
        </p:nvSpPr>
        <p:spPr/>
        <p:txBody>
          <a:bodyPr/>
          <a:lstStyle/>
          <a:p>
            <a:r>
              <a:rPr lang="pl-PL"/>
              <a:t>Kliknij, aby edytować styl</a:t>
            </a:r>
            <a:endParaRPr lang="en-US" dirty="0"/>
          </a:p>
        </p:txBody>
      </p:sp>
    </p:spTree>
    <p:extLst>
      <p:ext uri="{BB962C8B-B14F-4D97-AF65-F5344CB8AC3E}">
        <p14:creationId xmlns:p14="http://schemas.microsoft.com/office/powerpoint/2010/main" val="202605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3733069-9516-42A2-8BF8-FBFB1DC83FE8}" type="datetimeFigureOut">
              <a:rPr lang="pl-PL" smtClean="0"/>
              <a:t>26.09.2019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87084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33069-9516-42A2-8BF8-FBFB1DC83FE8}" type="datetimeFigureOut">
              <a:rPr lang="pl-PL" smtClean="0"/>
              <a:t>26.09.2019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363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6" name="Rectangle 25"/>
          <p:cNvSpPr/>
          <p:nvPr/>
        </p:nvSpPr>
        <p:spPr>
          <a:xfrm>
            <a:off x="0" y="0"/>
            <a:ext cx="10837069"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430493" y="3989028"/>
            <a:ext cx="7976083" cy="2029328"/>
          </a:xfrm>
          <a:solidFill>
            <a:srgbClr val="FFFFFF"/>
          </a:solidFill>
          <a:ln>
            <a:solidFill>
              <a:srgbClr val="404040"/>
            </a:solidFill>
          </a:ln>
        </p:spPr>
        <p:txBody>
          <a:bodyPr anchor="ctr" anchorCtr="1">
            <a:normAutofit/>
          </a:bodyPr>
          <a:lstStyle>
            <a:lvl1pPr>
              <a:defRPr sz="3911">
                <a:solidFill>
                  <a:srgbClr val="262626"/>
                </a:solidFill>
              </a:defRPr>
            </a:lvl1pPr>
          </a:lstStyle>
          <a:p>
            <a:r>
              <a:rPr lang="pl-PL"/>
              <a:t>Kliknij, aby edytować styl</a:t>
            </a:r>
            <a:endParaRPr lang="en-US" dirty="0"/>
          </a:p>
        </p:txBody>
      </p:sp>
      <p:sp>
        <p:nvSpPr>
          <p:cNvPr id="3" name="Content Placeholder 2"/>
          <p:cNvSpPr>
            <a:spLocks noGrp="1"/>
          </p:cNvSpPr>
          <p:nvPr>
            <p:ph idx="1"/>
          </p:nvPr>
        </p:nvSpPr>
        <p:spPr>
          <a:xfrm>
            <a:off x="11974961" y="1430528"/>
            <a:ext cx="8561285" cy="9330944"/>
          </a:xfrm>
        </p:spPr>
        <p:txBody>
          <a:bodyPr>
            <a:normAutofit/>
          </a:bodyPr>
          <a:lstStyle>
            <a:lvl1pPr>
              <a:defRPr sz="3378">
                <a:solidFill>
                  <a:schemeClr val="tx1"/>
                </a:solidFill>
              </a:defRPr>
            </a:lvl1pPr>
            <a:lvl2pPr>
              <a:defRPr sz="2844">
                <a:solidFill>
                  <a:schemeClr val="tx1"/>
                </a:solidFill>
              </a:defRPr>
            </a:lvl2pPr>
            <a:lvl3pPr>
              <a:defRPr sz="2844">
                <a:solidFill>
                  <a:schemeClr val="tx1"/>
                </a:solidFill>
              </a:defRPr>
            </a:lvl3pPr>
            <a:lvl4pPr>
              <a:defRPr sz="2844">
                <a:solidFill>
                  <a:schemeClr val="tx1"/>
                </a:solidFill>
              </a:defRPr>
            </a:lvl4pPr>
            <a:lvl5pPr>
              <a:defRPr sz="2844">
                <a:solidFill>
                  <a:schemeClr val="tx1"/>
                </a:solidFill>
              </a:defRPr>
            </a:lvl5pPr>
            <a:lvl6pPr>
              <a:defRPr sz="2844"/>
            </a:lvl6pPr>
            <a:lvl7pPr>
              <a:defRPr sz="2844"/>
            </a:lvl7pPr>
            <a:lvl8pPr>
              <a:defRPr sz="2844"/>
            </a:lvl8pPr>
            <a:lvl9pPr>
              <a:defRPr sz="2844"/>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983184" y="6310966"/>
            <a:ext cx="6746075" cy="3900508"/>
          </a:xfrm>
        </p:spPr>
        <p:txBody>
          <a:bodyPr anchor="t" anchorCtr="1">
            <a:normAutofit/>
          </a:bodyPr>
          <a:lstStyle>
            <a:lvl1pPr marL="0" indent="0" algn="ctr">
              <a:buNone/>
              <a:defRPr sz="2667">
                <a:solidFill>
                  <a:srgbClr val="FFFFFF"/>
                </a:solidFill>
              </a:defRPr>
            </a:lvl1pPr>
            <a:lvl2pPr marL="812764" indent="0">
              <a:buNone/>
              <a:defRPr sz="2489"/>
            </a:lvl2pPr>
            <a:lvl3pPr marL="1625529" indent="0">
              <a:buNone/>
              <a:defRPr sz="2133"/>
            </a:lvl3pPr>
            <a:lvl4pPr marL="2438293" indent="0">
              <a:buNone/>
              <a:defRPr sz="1778"/>
            </a:lvl4pPr>
            <a:lvl5pPr marL="3251058" indent="0">
              <a:buNone/>
              <a:defRPr sz="1778"/>
            </a:lvl5pPr>
            <a:lvl6pPr marL="4063822" indent="0">
              <a:buNone/>
              <a:defRPr sz="1778"/>
            </a:lvl6pPr>
            <a:lvl7pPr marL="4876587" indent="0">
              <a:buNone/>
              <a:defRPr sz="1778"/>
            </a:lvl7pPr>
            <a:lvl8pPr marL="5689351" indent="0">
              <a:buNone/>
              <a:defRPr sz="1778"/>
            </a:lvl8pPr>
            <a:lvl9pPr marL="6502116" indent="0">
              <a:buNone/>
              <a:defRPr sz="1778"/>
            </a:lvl9pPr>
          </a:lstStyle>
          <a:p>
            <a:pPr lvl="0"/>
            <a:r>
              <a:rPr lang="pl-PL"/>
              <a:t>Kliknij, aby edytować style wzorca tekstu</a:t>
            </a:r>
          </a:p>
        </p:txBody>
      </p:sp>
      <p:sp>
        <p:nvSpPr>
          <p:cNvPr id="9" name="Date Placeholder 8"/>
          <p:cNvSpPr>
            <a:spLocks noGrp="1"/>
          </p:cNvSpPr>
          <p:nvPr>
            <p:ph type="dt" sz="half" idx="10"/>
          </p:nvPr>
        </p:nvSpPr>
        <p:spPr/>
        <p:txBody>
          <a:bodyPr/>
          <a:lstStyle/>
          <a:p>
            <a:fld id="{43733069-9516-42A2-8BF8-FBFB1DC83FE8}" type="datetimeFigureOut">
              <a:rPr lang="pl-PL" smtClean="0"/>
              <a:t>26.09.2019</a:t>
            </a:fld>
            <a:endParaRPr lang="pl-PL"/>
          </a:p>
        </p:txBody>
      </p:sp>
      <p:sp>
        <p:nvSpPr>
          <p:cNvPr id="10" name="Footer Placeholder 9"/>
          <p:cNvSpPr>
            <a:spLocks noGrp="1"/>
          </p:cNvSpPr>
          <p:nvPr>
            <p:ph type="ftr" sz="quarter" idx="11"/>
          </p:nvPr>
        </p:nvSpPr>
        <p:spPr>
          <a:xfrm>
            <a:off x="1430494" y="11086592"/>
            <a:ext cx="9110528" cy="568960"/>
          </a:xfrm>
        </p:spPr>
        <p:txBody>
          <a:bodyPr/>
          <a:lstStyle>
            <a:lvl1pPr>
              <a:defRPr>
                <a:solidFill>
                  <a:srgbClr val="FFFFFF">
                    <a:alpha val="70000"/>
                  </a:srgbClr>
                </a:solidFill>
              </a:defRPr>
            </a:lvl1pPr>
          </a:lstStyle>
          <a:p>
            <a:endParaRPr lang="pl-PL"/>
          </a:p>
        </p:txBody>
      </p:sp>
      <p:sp>
        <p:nvSpPr>
          <p:cNvPr id="11" name="Slide Number Placeholder 10"/>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244910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18" name="Rectangle 17"/>
          <p:cNvSpPr/>
          <p:nvPr/>
        </p:nvSpPr>
        <p:spPr>
          <a:xfrm>
            <a:off x="1" y="0"/>
            <a:ext cx="10837067"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437339" y="3989027"/>
            <a:ext cx="7990913" cy="2017138"/>
          </a:xfrm>
          <a:solidFill>
            <a:srgbClr val="FFFFFF"/>
          </a:solidFill>
          <a:ln>
            <a:solidFill>
              <a:srgbClr val="404040"/>
            </a:solidFill>
          </a:ln>
        </p:spPr>
        <p:txBody>
          <a:bodyPr anchor="ctr" anchorCtr="1">
            <a:noAutofit/>
          </a:bodyPr>
          <a:lstStyle>
            <a:lvl1pPr>
              <a:defRPr sz="3911">
                <a:solidFill>
                  <a:srgbClr val="262626"/>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10837068" y="0"/>
            <a:ext cx="10847908" cy="12192000"/>
          </a:xfrm>
          <a:solidFill>
            <a:schemeClr val="bg1">
              <a:lumMod val="75000"/>
            </a:schemeClr>
          </a:solidFill>
        </p:spPr>
        <p:txBody>
          <a:bodyPr anchor="t"/>
          <a:lstStyle>
            <a:lvl1pPr marL="0" indent="0">
              <a:buNone/>
              <a:defRPr sz="5689">
                <a:solidFill>
                  <a:schemeClr val="bg1">
                    <a:lumMod val="85000"/>
                    <a:lumOff val="15000"/>
                  </a:schemeClr>
                </a:solidFill>
              </a:defRPr>
            </a:lvl1pPr>
            <a:lvl2pPr marL="812764" indent="0">
              <a:buNone/>
              <a:defRPr sz="4978"/>
            </a:lvl2pPr>
            <a:lvl3pPr marL="1625529" indent="0">
              <a:buNone/>
              <a:defRPr sz="4266"/>
            </a:lvl3pPr>
            <a:lvl4pPr marL="2438293" indent="0">
              <a:buNone/>
              <a:defRPr sz="3555"/>
            </a:lvl4pPr>
            <a:lvl5pPr marL="3251058" indent="0">
              <a:buNone/>
              <a:defRPr sz="3555"/>
            </a:lvl5pPr>
            <a:lvl6pPr marL="4063822" indent="0">
              <a:buNone/>
              <a:defRPr sz="3555"/>
            </a:lvl6pPr>
            <a:lvl7pPr marL="4876587" indent="0">
              <a:buNone/>
              <a:defRPr sz="3555"/>
            </a:lvl7pPr>
            <a:lvl8pPr marL="5689351" indent="0">
              <a:buNone/>
              <a:defRPr sz="3555"/>
            </a:lvl8pPr>
            <a:lvl9pPr marL="6502116" indent="0">
              <a:buNone/>
              <a:defRPr sz="3555"/>
            </a:lvl9pPr>
          </a:lstStyle>
          <a:p>
            <a:r>
              <a:rPr lang="pl-PL"/>
              <a:t>Kliknij ikonę, aby dodać obraz</a:t>
            </a:r>
            <a:endParaRPr lang="en-US" dirty="0"/>
          </a:p>
        </p:txBody>
      </p:sp>
      <p:sp>
        <p:nvSpPr>
          <p:cNvPr id="4" name="Text Placeholder 3"/>
          <p:cNvSpPr>
            <a:spLocks noGrp="1"/>
          </p:cNvSpPr>
          <p:nvPr>
            <p:ph type="body" sz="half" idx="2"/>
          </p:nvPr>
        </p:nvSpPr>
        <p:spPr>
          <a:xfrm>
            <a:off x="1983184" y="6310966"/>
            <a:ext cx="6746075" cy="3900510"/>
          </a:xfrm>
        </p:spPr>
        <p:txBody>
          <a:bodyPr anchor="t" anchorCtr="1">
            <a:normAutofit/>
          </a:bodyPr>
          <a:lstStyle>
            <a:lvl1pPr marL="0" indent="0" algn="ctr">
              <a:buNone/>
              <a:defRPr sz="2667">
                <a:solidFill>
                  <a:srgbClr val="FFFFFF"/>
                </a:solidFill>
              </a:defRPr>
            </a:lvl1pPr>
            <a:lvl2pPr marL="812764" indent="0">
              <a:buNone/>
              <a:defRPr sz="2489"/>
            </a:lvl2pPr>
            <a:lvl3pPr marL="1625529" indent="0">
              <a:buNone/>
              <a:defRPr sz="2133"/>
            </a:lvl3pPr>
            <a:lvl4pPr marL="2438293" indent="0">
              <a:buNone/>
              <a:defRPr sz="1778"/>
            </a:lvl4pPr>
            <a:lvl5pPr marL="3251058" indent="0">
              <a:buNone/>
              <a:defRPr sz="1778"/>
            </a:lvl5pPr>
            <a:lvl6pPr marL="4063822" indent="0">
              <a:buNone/>
              <a:defRPr sz="1778"/>
            </a:lvl6pPr>
            <a:lvl7pPr marL="4876587" indent="0">
              <a:buNone/>
              <a:defRPr sz="1778"/>
            </a:lvl7pPr>
            <a:lvl8pPr marL="5689351" indent="0">
              <a:buNone/>
              <a:defRPr sz="1778"/>
            </a:lvl8pPr>
            <a:lvl9pPr marL="6502116" indent="0">
              <a:buNone/>
              <a:defRPr sz="1778"/>
            </a:lvl9pPr>
          </a:lstStyle>
          <a:p>
            <a:pPr lvl="0"/>
            <a:r>
              <a:rPr lang="pl-PL"/>
              <a:t>Kliknij, aby edytować style wzorca tekstu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3733069-9516-42A2-8BF8-FBFB1DC83FE8}" type="datetimeFigureOut">
              <a:rPr lang="pl-PL" smtClean="0"/>
              <a:t>26.09.2019</a:t>
            </a:fld>
            <a:endParaRPr lang="pl-PL"/>
          </a:p>
        </p:txBody>
      </p:sp>
      <p:sp>
        <p:nvSpPr>
          <p:cNvPr id="9" name="Footer Placeholder 8"/>
          <p:cNvSpPr>
            <a:spLocks noGrp="1"/>
          </p:cNvSpPr>
          <p:nvPr>
            <p:ph type="ftr" sz="quarter" idx="11"/>
          </p:nvPr>
        </p:nvSpPr>
        <p:spPr>
          <a:xfrm>
            <a:off x="1430494" y="11086592"/>
            <a:ext cx="9110528" cy="568960"/>
          </a:xfrm>
        </p:spPr>
        <p:txBody>
          <a:bodyPr/>
          <a:lstStyle>
            <a:lvl1pPr>
              <a:defRPr>
                <a:solidFill>
                  <a:srgbClr val="FFFFFF">
                    <a:alpha val="70000"/>
                  </a:srgbClr>
                </a:solidFill>
              </a:defRPr>
            </a:lvl1pPr>
          </a:lstStyle>
          <a:p>
            <a:endParaRPr lang="pl-PL"/>
          </a:p>
        </p:txBody>
      </p:sp>
      <p:sp>
        <p:nvSpPr>
          <p:cNvPr id="10" name="Slide Number Placeholder 9"/>
          <p:cNvSpPr>
            <a:spLocks noGrp="1"/>
          </p:cNvSpPr>
          <p:nvPr>
            <p:ph type="sldNum" sz="quarter" idx="12"/>
          </p:nvPr>
        </p:nvSpPr>
        <p:spPr/>
        <p:txBody>
          <a:bodyPr/>
          <a:lstStyle/>
          <a:p>
            <a:fld id="{4889365F-0328-489C-AEA0-AC371C411BB6}" type="slidenum">
              <a:rPr lang="pl-PL" smtClean="0"/>
              <a:t>‹#›</a:t>
            </a:fld>
            <a:endParaRPr lang="pl-PL"/>
          </a:p>
        </p:txBody>
      </p:sp>
    </p:spTree>
    <p:extLst>
      <p:ext uri="{BB962C8B-B14F-4D97-AF65-F5344CB8AC3E}">
        <p14:creationId xmlns:p14="http://schemas.microsoft.com/office/powerpoint/2010/main" val="200479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966368" y="1715008"/>
            <a:ext cx="13741403" cy="211328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3966368" y="4689857"/>
            <a:ext cx="13741403" cy="5514636"/>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3904424" y="11091229"/>
            <a:ext cx="4895429" cy="575943"/>
          </a:xfrm>
          <a:prstGeom prst="rect">
            <a:avLst/>
          </a:prstGeom>
        </p:spPr>
        <p:txBody>
          <a:bodyPr vert="horz" lIns="91440" tIns="45720" rIns="91440" bIns="45720" rtlCol="0" anchor="ctr"/>
          <a:lstStyle>
            <a:lvl1pPr algn="r">
              <a:defRPr sz="1867">
                <a:solidFill>
                  <a:schemeClr val="tx1">
                    <a:alpha val="70000"/>
                  </a:schemeClr>
                </a:solidFill>
              </a:defRPr>
            </a:lvl1pPr>
          </a:lstStyle>
          <a:p>
            <a:fld id="{43733069-9516-42A2-8BF8-FBFB1DC83FE8}" type="datetimeFigureOut">
              <a:rPr lang="pl-PL" smtClean="0"/>
              <a:t>26.09.2019</a:t>
            </a:fld>
            <a:endParaRPr lang="pl-PL"/>
          </a:p>
        </p:txBody>
      </p:sp>
      <p:sp>
        <p:nvSpPr>
          <p:cNvPr id="5" name="Footer Placeholder 4"/>
          <p:cNvSpPr>
            <a:spLocks noGrp="1"/>
          </p:cNvSpPr>
          <p:nvPr>
            <p:ph type="ftr" sz="quarter" idx="3"/>
          </p:nvPr>
        </p:nvSpPr>
        <p:spPr>
          <a:xfrm>
            <a:off x="2844731" y="11086592"/>
            <a:ext cx="10490747" cy="568960"/>
          </a:xfrm>
          <a:prstGeom prst="rect">
            <a:avLst/>
          </a:prstGeom>
        </p:spPr>
        <p:txBody>
          <a:bodyPr vert="horz" lIns="91440" tIns="45720" rIns="91440" bIns="45720" rtlCol="0" anchor="ctr"/>
          <a:lstStyle>
            <a:lvl1pPr algn="l">
              <a:defRPr sz="1867">
                <a:solidFill>
                  <a:schemeClr val="tx1">
                    <a:alpha val="70000"/>
                  </a:schemeClr>
                </a:solidFill>
              </a:defRPr>
            </a:lvl1pPr>
          </a:lstStyle>
          <a:p>
            <a:endParaRPr lang="pl-PL"/>
          </a:p>
        </p:txBody>
      </p:sp>
      <p:sp>
        <p:nvSpPr>
          <p:cNvPr id="6" name="Slide Number Placeholder 5"/>
          <p:cNvSpPr>
            <a:spLocks noGrp="1"/>
          </p:cNvSpPr>
          <p:nvPr>
            <p:ph type="sldNum" sz="quarter" idx="4"/>
          </p:nvPr>
        </p:nvSpPr>
        <p:spPr>
          <a:xfrm>
            <a:off x="19126506" y="11054080"/>
            <a:ext cx="650224" cy="650240"/>
          </a:xfrm>
          <a:prstGeom prst="ellipse">
            <a:avLst/>
          </a:prstGeom>
          <a:solidFill>
            <a:srgbClr val="1D1D1D">
              <a:alpha val="70000"/>
            </a:srgbClr>
          </a:solidFill>
        </p:spPr>
        <p:txBody>
          <a:bodyPr vert="horz" lIns="18288" tIns="45720" rIns="18288" bIns="45720" rtlCol="0" anchor="ctr">
            <a:noAutofit/>
          </a:bodyPr>
          <a:lstStyle>
            <a:lvl1pPr algn="ctr">
              <a:defRPr sz="1955" spc="0" baseline="0">
                <a:solidFill>
                  <a:srgbClr val="FFFFFF"/>
                </a:solidFill>
              </a:defRPr>
            </a:lvl1pPr>
          </a:lstStyle>
          <a:p>
            <a:fld id="{4889365F-0328-489C-AEA0-AC371C411BB6}" type="slidenum">
              <a:rPr lang="pl-PL" smtClean="0"/>
              <a:t>‹#›</a:t>
            </a:fld>
            <a:endParaRPr lang="pl-PL"/>
          </a:p>
        </p:txBody>
      </p:sp>
    </p:spTree>
    <p:extLst>
      <p:ext uri="{BB962C8B-B14F-4D97-AF65-F5344CB8AC3E}">
        <p14:creationId xmlns:p14="http://schemas.microsoft.com/office/powerpoint/2010/main" val="403622906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1625529" rtl="0" eaLnBrk="1" latinLnBrk="0" hangingPunct="1">
        <a:lnSpc>
          <a:spcPct val="90000"/>
        </a:lnSpc>
        <a:spcBef>
          <a:spcPct val="0"/>
        </a:spcBef>
        <a:buNone/>
        <a:defRPr sz="4978" kern="1200" cap="all" spc="356" baseline="0">
          <a:solidFill>
            <a:srgbClr val="262626"/>
          </a:solidFill>
          <a:latin typeface="+mj-lt"/>
          <a:ea typeface="+mj-ea"/>
          <a:cs typeface="+mj-cs"/>
        </a:defRPr>
      </a:lvl1pPr>
    </p:titleStyle>
    <p:bodyStyle>
      <a:lvl1pPr marL="406382" indent="-406382" algn="l" defTabSz="1625529" rtl="0" eaLnBrk="1" latinLnBrk="0" hangingPunct="1">
        <a:lnSpc>
          <a:spcPct val="100000"/>
        </a:lnSpc>
        <a:spcBef>
          <a:spcPts val="1778"/>
        </a:spcBef>
        <a:buClr>
          <a:schemeClr val="accent2"/>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812764"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a:solidFill>
            <a:schemeClr val="tx1">
              <a:lumMod val="85000"/>
              <a:lumOff val="15000"/>
            </a:schemeClr>
          </a:solidFill>
          <a:latin typeface="+mn-lt"/>
          <a:ea typeface="+mn-ea"/>
          <a:cs typeface="+mn-cs"/>
        </a:defRPr>
      </a:lvl2pPr>
      <a:lvl3pPr marL="1219147"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a:solidFill>
            <a:schemeClr val="tx1">
              <a:lumMod val="85000"/>
              <a:lumOff val="15000"/>
            </a:schemeClr>
          </a:solidFill>
          <a:latin typeface="+mn-lt"/>
          <a:ea typeface="+mn-ea"/>
          <a:cs typeface="+mn-cs"/>
        </a:defRPr>
      </a:lvl3pPr>
      <a:lvl4pPr marL="1625529"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a:solidFill>
            <a:schemeClr val="tx1">
              <a:lumMod val="85000"/>
              <a:lumOff val="15000"/>
            </a:schemeClr>
          </a:solidFill>
          <a:latin typeface="+mn-lt"/>
          <a:ea typeface="+mn-ea"/>
          <a:cs typeface="+mn-cs"/>
        </a:defRPr>
      </a:lvl4pPr>
      <a:lvl5pPr marL="2031911"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a:solidFill>
            <a:schemeClr val="tx1">
              <a:lumMod val="85000"/>
              <a:lumOff val="15000"/>
            </a:schemeClr>
          </a:solidFill>
          <a:latin typeface="+mn-lt"/>
          <a:ea typeface="+mn-ea"/>
          <a:cs typeface="+mn-cs"/>
        </a:defRPr>
      </a:lvl5pPr>
      <a:lvl6pPr marL="2333877"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a:solidFill>
            <a:schemeClr val="tx1"/>
          </a:solidFill>
          <a:latin typeface="+mn-lt"/>
          <a:ea typeface="+mn-ea"/>
          <a:cs typeface="+mn-cs"/>
        </a:defRPr>
      </a:lvl6pPr>
      <a:lvl7pPr marL="2638663"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a:solidFill>
            <a:schemeClr val="tx1"/>
          </a:solidFill>
          <a:latin typeface="+mn-lt"/>
          <a:ea typeface="+mn-ea"/>
          <a:cs typeface="+mn-cs"/>
        </a:defRPr>
      </a:lvl7pPr>
      <a:lvl8pPr marL="2946271"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baseline="0">
          <a:solidFill>
            <a:schemeClr val="tx1"/>
          </a:solidFill>
          <a:latin typeface="+mn-lt"/>
          <a:ea typeface="+mn-ea"/>
          <a:cs typeface="+mn-cs"/>
        </a:defRPr>
      </a:lvl8pPr>
      <a:lvl9pPr marL="3347009" indent="-406382" algn="l" defTabSz="1625529" rtl="0" eaLnBrk="1" latinLnBrk="0" hangingPunct="1">
        <a:lnSpc>
          <a:spcPct val="100000"/>
        </a:lnSpc>
        <a:spcBef>
          <a:spcPts val="1778"/>
        </a:spcBef>
        <a:buClr>
          <a:schemeClr val="accent2"/>
        </a:buClr>
        <a:buFont typeface="Arial" panose="020B0604020202020204" pitchFamily="34" charset="0"/>
        <a:buChar char="•"/>
        <a:defRPr sz="2844" kern="1200" baseline="0">
          <a:solidFill>
            <a:schemeClr val="tx1"/>
          </a:solidFill>
          <a:latin typeface="+mn-lt"/>
          <a:ea typeface="+mn-ea"/>
          <a:cs typeface="+mn-cs"/>
        </a:defRPr>
      </a:lvl9pPr>
    </p:bodyStyle>
    <p:other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1AD4D6B-D676-4CBC-AA82-89F6302F4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8809" y="177034"/>
            <a:ext cx="4530714" cy="6095745"/>
          </a:xfrm>
          <a:prstGeom prst="rect">
            <a:avLst/>
          </a:prstGeom>
        </p:spPr>
      </p:pic>
      <p:pic>
        <p:nvPicPr>
          <p:cNvPr id="7" name="Obraz 6">
            <a:extLst>
              <a:ext uri="{FF2B5EF4-FFF2-40B4-BE49-F238E27FC236}">
                <a16:creationId xmlns:a16="http://schemas.microsoft.com/office/drawing/2014/main" id="{20E9321F-ADBE-4AF2-A9A6-C8F6C98F7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442" y="1873068"/>
            <a:ext cx="11948057" cy="1351839"/>
          </a:xfrm>
          <a:prstGeom prst="rect">
            <a:avLst/>
          </a:prstGeom>
        </p:spPr>
      </p:pic>
      <p:sp>
        <p:nvSpPr>
          <p:cNvPr id="3" name="Prostokąt 2">
            <a:extLst>
              <a:ext uri="{FF2B5EF4-FFF2-40B4-BE49-F238E27FC236}">
                <a16:creationId xmlns:a16="http://schemas.microsoft.com/office/drawing/2014/main" id="{56EFA90E-32D9-4BE8-8180-942C98F551FB}"/>
              </a:ext>
            </a:extLst>
          </p:cNvPr>
          <p:cNvSpPr/>
          <p:nvPr/>
        </p:nvSpPr>
        <p:spPr>
          <a:xfrm>
            <a:off x="-193431" y="5872426"/>
            <a:ext cx="21674138" cy="263300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200" dirty="0">
                <a:solidFill>
                  <a:schemeClr val="tx1"/>
                </a:solidFill>
                <a:latin typeface="Calibri Light" panose="020F0302020204030204" pitchFamily="34" charset="0"/>
                <a:cs typeface="Calibri Light" panose="020F0302020204030204" pitchFamily="34" charset="0"/>
              </a:rPr>
              <a:t>    </a:t>
            </a:r>
          </a:p>
        </p:txBody>
      </p:sp>
      <p:sp>
        <p:nvSpPr>
          <p:cNvPr id="4" name="pole tekstowe 3">
            <a:extLst>
              <a:ext uri="{FF2B5EF4-FFF2-40B4-BE49-F238E27FC236}">
                <a16:creationId xmlns:a16="http://schemas.microsoft.com/office/drawing/2014/main" id="{8516D7E9-8627-4A4E-987E-9504617D2AE3}"/>
              </a:ext>
            </a:extLst>
          </p:cNvPr>
          <p:cNvSpPr txBox="1"/>
          <p:nvPr/>
        </p:nvSpPr>
        <p:spPr>
          <a:xfrm>
            <a:off x="5813914" y="3224907"/>
            <a:ext cx="1497846" cy="461665"/>
          </a:xfrm>
          <a:prstGeom prst="rect">
            <a:avLst/>
          </a:prstGeom>
          <a:noFill/>
        </p:spPr>
        <p:txBody>
          <a:bodyPr wrap="none" rtlCol="0">
            <a:spAutoFit/>
          </a:bodyPr>
          <a:lstStyle/>
          <a:p>
            <a:r>
              <a:rPr lang="pl-PL" sz="2400" dirty="0">
                <a:latin typeface="Calibri Light" panose="020F0302020204030204" pitchFamily="34" charset="0"/>
                <a:cs typeface="Calibri Light" panose="020F0302020204030204" pitchFamily="34" charset="0"/>
              </a:rPr>
              <a:t>ESTD 1957</a:t>
            </a:r>
          </a:p>
        </p:txBody>
      </p:sp>
      <p:sp>
        <p:nvSpPr>
          <p:cNvPr id="2" name="Prostokąt 1">
            <a:extLst>
              <a:ext uri="{FF2B5EF4-FFF2-40B4-BE49-F238E27FC236}">
                <a16:creationId xmlns:a16="http://schemas.microsoft.com/office/drawing/2014/main" id="{08F01F02-E4BA-4611-A0CA-84F6B8304552}"/>
              </a:ext>
            </a:extLst>
          </p:cNvPr>
          <p:cNvSpPr/>
          <p:nvPr/>
        </p:nvSpPr>
        <p:spPr>
          <a:xfrm>
            <a:off x="5205046" y="7320766"/>
            <a:ext cx="12660923" cy="4122396"/>
          </a:xfrm>
          <a:prstGeom prst="rect">
            <a:avLst/>
          </a:prstGeom>
          <a:solidFill>
            <a:srgbClr val="C00000">
              <a:alpha val="7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b="1" spc="200" dirty="0">
                <a:solidFill>
                  <a:schemeClr val="bg1"/>
                </a:solidFill>
                <a:latin typeface="Calibri Light" panose="020F0302020204030204" pitchFamily="34" charset="0"/>
                <a:cs typeface="Calibri Light" panose="020F0302020204030204" pitchFamily="34" charset="0"/>
              </a:rPr>
              <a:t>HIGH POWER SEMICONDUCTOR DEVICES</a:t>
            </a:r>
          </a:p>
          <a:p>
            <a:endParaRPr lang="pl-PL" sz="3200" b="1" spc="200" dirty="0">
              <a:solidFill>
                <a:schemeClr val="bg1"/>
              </a:solidFill>
              <a:latin typeface="Calibri Light" panose="020F0302020204030204" pitchFamily="34" charset="0"/>
              <a:cs typeface="Calibri Light" panose="020F0302020204030204" pitchFamily="34" charset="0"/>
            </a:endParaRPr>
          </a:p>
          <a:p>
            <a:r>
              <a:rPr lang="pl-PL" sz="3200" b="1" spc="200" dirty="0">
                <a:solidFill>
                  <a:schemeClr val="bg1"/>
                </a:solidFill>
                <a:latin typeface="Calibri Light" panose="020F0302020204030204" pitchFamily="34" charset="0"/>
                <a:cs typeface="Calibri Light" panose="020F0302020204030204" pitchFamily="34" charset="0"/>
              </a:rPr>
              <a:t>						     MICROWAVE PRODUCTS</a:t>
            </a:r>
          </a:p>
          <a:p>
            <a:endParaRPr lang="pl-PL" sz="3200" b="1" spc="200" dirty="0">
              <a:solidFill>
                <a:schemeClr val="bg1"/>
              </a:solidFill>
              <a:latin typeface="Calibri Light" panose="020F0302020204030204" pitchFamily="34" charset="0"/>
              <a:cs typeface="Calibri Light" panose="020F0302020204030204" pitchFamily="34" charset="0"/>
            </a:endParaRPr>
          </a:p>
          <a:p>
            <a:r>
              <a:rPr lang="pl-PL" sz="3200" b="1" spc="200" dirty="0">
                <a:solidFill>
                  <a:schemeClr val="bg1"/>
                </a:solidFill>
                <a:latin typeface="Calibri Light" panose="020F0302020204030204" pitchFamily="34" charset="0"/>
                <a:cs typeface="Calibri Light" panose="020F0302020204030204" pitchFamily="34" charset="0"/>
              </a:rPr>
              <a:t>						   RESEARCH &amp; DEVELOPMENT</a:t>
            </a:r>
          </a:p>
        </p:txBody>
      </p:sp>
    </p:spTree>
    <p:extLst>
      <p:ext uri="{BB962C8B-B14F-4D97-AF65-F5344CB8AC3E}">
        <p14:creationId xmlns:p14="http://schemas.microsoft.com/office/powerpoint/2010/main" val="1989730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Prostokąt 12">
            <a:extLst>
              <a:ext uri="{FF2B5EF4-FFF2-40B4-BE49-F238E27FC236}">
                <a16:creationId xmlns:a16="http://schemas.microsoft.com/office/drawing/2014/main" id="{B4E13BE6-D43C-4085-A9E0-D36B1FFBB577}"/>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tekstu 4">
            <a:extLst>
              <a:ext uri="{FF2B5EF4-FFF2-40B4-BE49-F238E27FC236}">
                <a16:creationId xmlns:a16="http://schemas.microsoft.com/office/drawing/2014/main" id="{D7FC125D-3CCA-49D9-A62A-D2D8E6BC9A2A}"/>
              </a:ext>
            </a:extLst>
          </p:cNvPr>
          <p:cNvSpPr txBox="1">
            <a:spLocks/>
          </p:cNvSpPr>
          <p:nvPr/>
        </p:nvSpPr>
        <p:spPr>
          <a:xfrm>
            <a:off x="659973" y="2596389"/>
            <a:ext cx="13759411" cy="8025956"/>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None/>
            </a:pPr>
            <a:endParaRPr lang="pl-PL" sz="26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10" name="Tytuł 3">
            <a:extLst>
              <a:ext uri="{FF2B5EF4-FFF2-40B4-BE49-F238E27FC236}">
                <a16:creationId xmlns:a16="http://schemas.microsoft.com/office/drawing/2014/main" id="{2DC7A365-EA9A-411D-82A9-685DB4D53FEF}"/>
              </a:ext>
            </a:extLst>
          </p:cNvPr>
          <p:cNvSpPr txBox="1">
            <a:spLocks/>
          </p:cNvSpPr>
          <p:nvPr/>
        </p:nvSpPr>
        <p:spPr>
          <a:xfrm>
            <a:off x="3112477" y="320521"/>
            <a:ext cx="14427627" cy="1613165"/>
          </a:xfrm>
          <a:prstGeom prst="rect">
            <a:avLst/>
          </a:prstGeom>
          <a:solidFill>
            <a:srgbClr val="C00000">
              <a:alpha val="74000"/>
            </a:srgbClr>
          </a:solidFill>
          <a:ln>
            <a:solidFill>
              <a:srgbClr val="C00000"/>
            </a:solidFill>
          </a:ln>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3600" b="1" dirty="0">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NEW TECHNOLOGY– REASEARCH AND DEVELOPMENT CENTER</a:t>
            </a:r>
          </a:p>
        </p:txBody>
      </p:sp>
      <p:pic>
        <p:nvPicPr>
          <p:cNvPr id="6" name="Obraz 5" descr="Obraz zawierający wewnątrz, ściana, łazienka&#10;&#10;Opis wygenerowany automatycznie">
            <a:extLst>
              <a:ext uri="{FF2B5EF4-FFF2-40B4-BE49-F238E27FC236}">
                <a16:creationId xmlns:a16="http://schemas.microsoft.com/office/drawing/2014/main" id="{4352AEDF-C27E-43D8-AC9E-C9A2A77406C2}"/>
              </a:ext>
            </a:extLst>
          </p:cNvPr>
          <p:cNvPicPr>
            <a:picLocks noChangeAspect="1"/>
          </p:cNvPicPr>
          <p:nvPr/>
        </p:nvPicPr>
        <p:blipFill>
          <a:blip r:embed="rId2">
            <a:extLst>
              <a:ext uri="{BEBA8EAE-BF5A-486C-A8C5-ECC9F3942E4B}">
                <a14:imgProps xmlns:a14="http://schemas.microsoft.com/office/drawing/2010/main">
                  <a14:imgLayer r:embed="rId3">
                    <a14:imgEffect>
                      <a14:saturation sat="81000"/>
                    </a14:imgEffect>
                  </a14:imgLayer>
                </a14:imgProps>
              </a:ext>
              <a:ext uri="{28A0092B-C50C-407E-A947-70E740481C1C}">
                <a14:useLocalDpi xmlns:a14="http://schemas.microsoft.com/office/drawing/2010/main" val="0"/>
              </a:ext>
            </a:extLst>
          </a:blip>
          <a:stretch>
            <a:fillRect/>
          </a:stretch>
        </p:blipFill>
        <p:spPr>
          <a:xfrm>
            <a:off x="15566101" y="2977324"/>
            <a:ext cx="5448064" cy="3632043"/>
          </a:xfrm>
          <a:prstGeom prst="rect">
            <a:avLst/>
          </a:prstGeom>
          <a:effectLst>
            <a:reflection blurRad="88900" stA="91000" endPos="65000" dist="50800" dir="5400000" sy="-100000" algn="bl" rotWithShape="0"/>
          </a:effectLst>
          <a:scene3d>
            <a:camera prst="orthographicFront"/>
            <a:lightRig rig="threePt" dir="t"/>
          </a:scene3d>
          <a:sp3d contourW="12700">
            <a:bevelB w="165100" prst="coolSlant"/>
            <a:contourClr>
              <a:schemeClr val="bg1"/>
            </a:contourClr>
          </a:sp3d>
        </p:spPr>
      </p:pic>
      <p:sp>
        <p:nvSpPr>
          <p:cNvPr id="7" name="Prostokąt 6">
            <a:extLst>
              <a:ext uri="{FF2B5EF4-FFF2-40B4-BE49-F238E27FC236}">
                <a16:creationId xmlns:a16="http://schemas.microsoft.com/office/drawing/2014/main" id="{0E8CBADD-E2CD-470E-A54A-D21C11906CA8}"/>
              </a:ext>
            </a:extLst>
          </p:cNvPr>
          <p:cNvSpPr/>
          <p:nvPr/>
        </p:nvSpPr>
        <p:spPr>
          <a:xfrm>
            <a:off x="810969" y="2566744"/>
            <a:ext cx="14427627" cy="9032729"/>
          </a:xfrm>
          <a:prstGeom prst="rect">
            <a:avLst/>
          </a:prstGeom>
        </p:spPr>
        <p:txBody>
          <a:bodyPr wrap="square">
            <a:spAutoFit/>
          </a:bodyPr>
          <a:lstStyle/>
          <a:p>
            <a:pPr algn="just">
              <a:lnSpc>
                <a:spcPct val="150000"/>
              </a:lnSpc>
              <a:spcAft>
                <a:spcPts val="0"/>
              </a:spcAft>
            </a:pPr>
            <a:r>
              <a:rPr lang="pl-PL" sz="2600" dirty="0">
                <a:latin typeface="Calibri Light" panose="020F0302020204030204" pitchFamily="34" charset="0"/>
                <a:ea typeface="Times New Roman" panose="02020603050405020304" pitchFamily="18" charset="0"/>
                <a:cs typeface="Calibri Light" panose="020F0302020204030204" pitchFamily="34" charset="0"/>
              </a:rPr>
              <a:t>R&amp;D  Centre Kubara Lamina  was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established</a:t>
            </a:r>
            <a:r>
              <a:rPr lang="pl-PL" sz="2600" dirty="0">
                <a:latin typeface="Calibri Light" panose="020F0302020204030204" pitchFamily="34" charset="0"/>
                <a:ea typeface="Times New Roman" panose="02020603050405020304" pitchFamily="18" charset="0"/>
                <a:cs typeface="Calibri Light" panose="020F0302020204030204" pitchFamily="34" charset="0"/>
              </a:rPr>
              <a:t> in 2016 as a unit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that</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performs</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tasks</a:t>
            </a:r>
            <a:r>
              <a:rPr lang="pl-PL" sz="2600" dirty="0">
                <a:latin typeface="Calibri Light" panose="020F0302020204030204" pitchFamily="34" charset="0"/>
                <a:ea typeface="Times New Roman" panose="02020603050405020304" pitchFamily="18" charset="0"/>
                <a:cs typeface="Calibri Light" panose="020F0302020204030204" pitchFamily="34" charset="0"/>
              </a:rPr>
              <a:t> in the field of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scientific</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scientific</a:t>
            </a:r>
            <a:r>
              <a:rPr lang="pl-PL" sz="2600" dirty="0">
                <a:latin typeface="Calibri Light" panose="020F0302020204030204" pitchFamily="34" charset="0"/>
                <a:ea typeface="Times New Roman" panose="02020603050405020304" pitchFamily="18" charset="0"/>
                <a:cs typeface="Calibri Light" panose="020F0302020204030204" pitchFamily="34" charset="0"/>
              </a:rPr>
              <a:t> and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technical</a:t>
            </a:r>
            <a:r>
              <a:rPr lang="pl-PL" sz="2600" dirty="0">
                <a:latin typeface="Calibri Light" panose="020F0302020204030204" pitchFamily="34" charset="0"/>
                <a:ea typeface="Times New Roman" panose="02020603050405020304" pitchFamily="18" charset="0"/>
                <a:cs typeface="Calibri Light" panose="020F0302020204030204" pitchFamily="34" charset="0"/>
              </a:rPr>
              <a:t> and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innovative</a:t>
            </a:r>
            <a:r>
              <a:rPr lang="pl-PL" sz="2600" dirty="0">
                <a:latin typeface="Calibri Light" panose="020F0302020204030204" pitchFamily="34" charset="0"/>
                <a:ea typeface="Times New Roman" panose="02020603050405020304" pitchFamily="18" charset="0"/>
                <a:cs typeface="Calibri Light" panose="020F0302020204030204" pitchFamily="34" charset="0"/>
              </a:rPr>
              <a:t> policy of the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enterprise</a:t>
            </a:r>
            <a:r>
              <a:rPr lang="pl-PL" sz="2600" dirty="0">
                <a:latin typeface="Calibri Light" panose="020F0302020204030204" pitchFamily="34" charset="0"/>
                <a:ea typeface="Times New Roman" panose="02020603050405020304" pitchFamily="18" charset="0"/>
                <a:cs typeface="Calibri Light" panose="020F0302020204030204" pitchFamily="34" charset="0"/>
              </a:rPr>
              <a:t>.</a:t>
            </a:r>
            <a:r>
              <a:rPr lang="pl-PL" sz="2600" spc="100" dirty="0">
                <a:latin typeface="Calibri Light" panose="020F0302020204030204" pitchFamily="34" charset="0"/>
                <a:ea typeface="Calibri" panose="020F0502020204030204" pitchFamily="34" charset="0"/>
                <a:cs typeface="Calibri Light" panose="020F0302020204030204" pitchFamily="34" charset="0"/>
              </a:rPr>
              <a:t> </a:t>
            </a:r>
            <a:r>
              <a:rPr lang="en-GB" sz="2600" dirty="0">
                <a:solidFill>
                  <a:srgbClr val="0D0D0D"/>
                </a:solidFill>
                <a:latin typeface="Calibri Light" panose="020F0302020204030204" pitchFamily="34" charset="0"/>
                <a:ea typeface="Times New Roman" panose="02020603050405020304" pitchFamily="18" charset="0"/>
                <a:cs typeface="Calibri Light" panose="020F0302020204030204" pitchFamily="34" charset="0"/>
              </a:rPr>
              <a:t>The R&amp;D Centre carries out projects connected with the modernisation of the company’s existing products, as well as innovative projects based on the most advanced technologies and tools. </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pPr algn="just">
              <a:lnSpc>
                <a:spcPct val="150000"/>
              </a:lnSpc>
              <a:spcAft>
                <a:spcPts val="0"/>
              </a:spcAft>
            </a:pPr>
            <a:r>
              <a:rPr lang="en-GB" sz="2600" dirty="0">
                <a:latin typeface="Calibri Light" panose="020F0302020204030204" pitchFamily="34" charset="0"/>
                <a:ea typeface="Calibri" panose="020F0502020204030204" pitchFamily="34" charset="0"/>
                <a:cs typeface="Calibri Light" panose="020F0302020204030204" pitchFamily="34" charset="0"/>
              </a:rPr>
              <a:t>In its R&amp;D Centre, Kubara Lamina employs many experienced engineers who have great specialised knowledge. They have excellent conditions for professional development and a wide access to newly appearing technologies. </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pPr algn="just">
              <a:lnSpc>
                <a:spcPct val="150000"/>
              </a:lnSpc>
              <a:spcAft>
                <a:spcPts val="0"/>
              </a:spcAft>
            </a:pPr>
            <a:r>
              <a:rPr lang="en-GB" sz="2600" dirty="0">
                <a:latin typeface="Calibri Light" panose="020F0302020204030204" pitchFamily="34" charset="0"/>
                <a:ea typeface="Calibri" panose="020F0502020204030204" pitchFamily="34" charset="0"/>
                <a:cs typeface="Calibri Light" panose="020F0302020204030204" pitchFamily="34" charset="0"/>
              </a:rPr>
              <a:t>Many projects, studies and implementations are carried out in cooperation with the best </a:t>
            </a:r>
            <a:r>
              <a:rPr lang="en-GB" sz="26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universities and R&amp;D centres.</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pl-PL" sz="2600" dirty="0">
                <a:latin typeface="Calibri Light" panose="020F0302020204030204" pitchFamily="34" charset="0"/>
                <a:ea typeface="Times New Roman" panose="02020603050405020304" pitchFamily="18" charset="0"/>
                <a:cs typeface="Calibri Light" panose="020F0302020204030204" pitchFamily="34" charset="0"/>
              </a:rPr>
              <a:t>The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projects</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are</a:t>
            </a:r>
            <a:r>
              <a:rPr lang="pl-PL" sz="2600" dirty="0">
                <a:latin typeface="Calibri Light" panose="020F0302020204030204" pitchFamily="34" charset="0"/>
                <a:ea typeface="Times New Roman" panose="02020603050405020304" pitchFamily="18" charset="0"/>
                <a:cs typeface="Calibri Light" panose="020F0302020204030204" pitchFamily="34" charset="0"/>
              </a:rPr>
              <a:t> of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interdisciplinary</a:t>
            </a:r>
            <a:r>
              <a:rPr lang="pl-PL" sz="2600" dirty="0">
                <a:latin typeface="Calibri Light" panose="020F0302020204030204" pitchFamily="34" charset="0"/>
                <a:ea typeface="Times New Roman" panose="02020603050405020304" pitchFamily="18" charset="0"/>
                <a:cs typeface="Calibri Light" panose="020F0302020204030204" pitchFamily="34" charset="0"/>
              </a:rPr>
              <a:t> and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international</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character</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they</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are</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created</a:t>
            </a:r>
            <a:r>
              <a:rPr lang="pl-PL" sz="2600" dirty="0">
                <a:latin typeface="Calibri Light" panose="020F0302020204030204" pitchFamily="34" charset="0"/>
                <a:ea typeface="Times New Roman" panose="02020603050405020304" pitchFamily="18" charset="0"/>
                <a:cs typeface="Calibri Light" panose="020F0302020204030204" pitchFamily="34" charset="0"/>
              </a:rPr>
              <a:t> in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cooperation</a:t>
            </a:r>
            <a:r>
              <a:rPr lang="pl-PL" sz="2600" dirty="0">
                <a:latin typeface="Calibri Light" panose="020F0302020204030204" pitchFamily="34" charset="0"/>
                <a:ea typeface="Times New Roman" panose="02020603050405020304" pitchFamily="18" charset="0"/>
                <a:cs typeface="Calibri Light" panose="020F0302020204030204" pitchFamily="34" charset="0"/>
              </a:rPr>
              <a:t> with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other</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centers</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scientific</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institutions</a:t>
            </a:r>
            <a:r>
              <a:rPr lang="pl-PL" sz="2600" dirty="0">
                <a:latin typeface="Calibri Light" panose="020F0302020204030204" pitchFamily="34" charset="0"/>
                <a:ea typeface="Times New Roman" panose="02020603050405020304" pitchFamily="18" charset="0"/>
                <a:cs typeface="Calibri Light" panose="020F0302020204030204" pitchFamily="34" charset="0"/>
              </a:rPr>
              <a:t> and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universities</a:t>
            </a:r>
            <a:r>
              <a:rPr lang="pl-PL" sz="2600" dirty="0">
                <a:latin typeface="Calibri Light" panose="020F0302020204030204" pitchFamily="34" charset="0"/>
                <a:ea typeface="Times New Roman" panose="02020603050405020304" pitchFamily="18" charset="0"/>
                <a:cs typeface="Calibri Light" panose="020F0302020204030204" pitchFamily="34" charset="0"/>
              </a:rPr>
              <a:t>.</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pl-PL" sz="2600" dirty="0">
                <a:latin typeface="Calibri Light" panose="020F0302020204030204" pitchFamily="34" charset="0"/>
                <a:ea typeface="Times New Roman" panose="02020603050405020304" pitchFamily="18" charset="0"/>
                <a:cs typeface="Calibri Light" panose="020F0302020204030204" pitchFamily="34" charset="0"/>
              </a:rPr>
              <a:t>The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Company's</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partners</a:t>
            </a:r>
            <a:r>
              <a:rPr lang="pl-PL" sz="2600" dirty="0">
                <a:latin typeface="Calibri Light" panose="020F0302020204030204" pitchFamily="34" charset="0"/>
                <a:ea typeface="Times New Roman" panose="02020603050405020304" pitchFamily="18" charset="0"/>
                <a:cs typeface="Calibri Light" panose="020F0302020204030204" pitchFamily="34" charset="0"/>
              </a:rPr>
              <a:t> </a:t>
            </a:r>
            <a:r>
              <a:rPr lang="pl-PL" sz="2600" dirty="0" err="1">
                <a:latin typeface="Calibri Light" panose="020F0302020204030204" pitchFamily="34" charset="0"/>
                <a:ea typeface="Times New Roman" panose="02020603050405020304" pitchFamily="18" charset="0"/>
                <a:cs typeface="Calibri Light" panose="020F0302020204030204" pitchFamily="34" charset="0"/>
              </a:rPr>
              <a:t>include</a:t>
            </a:r>
            <a:r>
              <a:rPr lang="pl-PL" sz="2600" dirty="0">
                <a:latin typeface="Calibri Light" panose="020F0302020204030204" pitchFamily="34" charset="0"/>
                <a:ea typeface="Times New Roman" panose="02020603050405020304" pitchFamily="18" charset="0"/>
                <a:cs typeface="Calibri Light" panose="020F0302020204030204" pitchFamily="34" charset="0"/>
              </a:rPr>
              <a:t>:</a:t>
            </a:r>
            <a:r>
              <a:rPr lang="pl-PL" sz="2600" spc="1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 WAT  Warszawa, Instytut Elektrotechniki w Międzylesiu, Instytut Energetyki w Poznaniu, Instytut Elektrotechniki w Łodzi, Narodowe Centrum Badań Jądrowych w Świerku, Narodowe Centrum Badań i Rozwoju w Warszawie, Akademia Nauk w Krakowie, Instytut Technologii Elektronowej w Warszawie, PIT-RADWAR w Warszawie, Jefferson Lab USA.</a:t>
            </a:r>
            <a:endParaRPr lang="pl-PL" sz="2600"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90620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892CA20A-1012-4B75-B642-85C48186FCD7}"/>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48EB35BF-9474-4FB9-8D47-990BDF06AC5E}"/>
              </a:ext>
            </a:extLst>
          </p:cNvPr>
          <p:cNvSpPr/>
          <p:nvPr/>
        </p:nvSpPr>
        <p:spPr>
          <a:xfrm>
            <a:off x="602854" y="2417150"/>
            <a:ext cx="17136027" cy="589072"/>
          </a:xfrm>
          <a:prstGeom prst="rect">
            <a:avLst/>
          </a:prstGeom>
        </p:spPr>
        <p:txBody>
          <a:bodyPr wrap="square">
            <a:spAutoFit/>
          </a:bodyPr>
          <a:lstStyle/>
          <a:p>
            <a:pPr algn="just">
              <a:lnSpc>
                <a:spcPct val="150000"/>
              </a:lnSpc>
            </a:pPr>
            <a:r>
              <a:rPr lang="pl-PL" sz="2400" b="1" dirty="0" err="1">
                <a:solidFill>
                  <a:schemeClr val="tx1">
                    <a:lumMod val="95000"/>
                    <a:lumOff val="5000"/>
                  </a:schemeClr>
                </a:solidFill>
                <a:latin typeface="Calibri" panose="020F0502020204030204" pitchFamily="34" charset="0"/>
                <a:cs typeface="Calibri" panose="020F0502020204030204" pitchFamily="34" charset="0"/>
              </a:rPr>
              <a:t>Current</a:t>
            </a:r>
            <a:r>
              <a:rPr lang="pl-PL" sz="2400" b="1" dirty="0">
                <a:solidFill>
                  <a:schemeClr val="tx1">
                    <a:lumMod val="95000"/>
                    <a:lumOff val="5000"/>
                  </a:schemeClr>
                </a:solidFill>
                <a:latin typeface="Calibri" panose="020F0502020204030204" pitchFamily="34" charset="0"/>
                <a:cs typeface="Calibri" panose="020F0502020204030204" pitchFamily="34" charset="0"/>
              </a:rPr>
              <a:t> </a:t>
            </a:r>
            <a:r>
              <a:rPr lang="pl-PL" sz="2400" b="1" dirty="0" err="1">
                <a:solidFill>
                  <a:schemeClr val="tx1">
                    <a:lumMod val="95000"/>
                    <a:lumOff val="5000"/>
                  </a:schemeClr>
                </a:solidFill>
                <a:latin typeface="Calibri" panose="020F0502020204030204" pitchFamily="34" charset="0"/>
                <a:cs typeface="Calibri" panose="020F0502020204030204" pitchFamily="34" charset="0"/>
              </a:rPr>
              <a:t>projects</a:t>
            </a:r>
            <a:r>
              <a:rPr lang="pl-PL" sz="2400" b="1" dirty="0">
                <a:solidFill>
                  <a:schemeClr val="tx1">
                    <a:lumMod val="95000"/>
                    <a:lumOff val="5000"/>
                  </a:schemeClr>
                </a:solidFill>
                <a:latin typeface="Calibri" panose="020F0502020204030204" pitchFamily="34" charset="0"/>
                <a:cs typeface="Calibri" panose="020F0502020204030204" pitchFamily="34" charset="0"/>
              </a:rPr>
              <a:t>:</a:t>
            </a:r>
          </a:p>
        </p:txBody>
      </p:sp>
      <p:pic>
        <p:nvPicPr>
          <p:cNvPr id="9" name="Obraz 8">
            <a:extLst>
              <a:ext uri="{FF2B5EF4-FFF2-40B4-BE49-F238E27FC236}">
                <a16:creationId xmlns:a16="http://schemas.microsoft.com/office/drawing/2014/main" id="{8A084284-257E-4163-9841-D8C513C7D4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6866" y="4961587"/>
            <a:ext cx="2013968" cy="1607747"/>
          </a:xfrm>
          <a:prstGeom prst="rect">
            <a:avLst/>
          </a:prstGeom>
          <a:noFill/>
          <a:ln>
            <a:noFill/>
          </a:ln>
        </p:spPr>
      </p:pic>
      <p:pic>
        <p:nvPicPr>
          <p:cNvPr id="5" name="Obraz 4">
            <a:extLst>
              <a:ext uri="{FF2B5EF4-FFF2-40B4-BE49-F238E27FC236}">
                <a16:creationId xmlns:a16="http://schemas.microsoft.com/office/drawing/2014/main" id="{94639FFB-5517-4F3E-B7B7-625CD6CC3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3123" y="2955686"/>
            <a:ext cx="2013968" cy="1607747"/>
          </a:xfrm>
          <a:prstGeom prst="rect">
            <a:avLst/>
          </a:prstGeom>
        </p:spPr>
      </p:pic>
      <p:pic>
        <p:nvPicPr>
          <p:cNvPr id="12" name="Obraz 11">
            <a:extLst>
              <a:ext uri="{FF2B5EF4-FFF2-40B4-BE49-F238E27FC236}">
                <a16:creationId xmlns:a16="http://schemas.microsoft.com/office/drawing/2014/main" id="{6C496F76-D8BB-401A-AD82-82D3A93E96A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04948" y="7200133"/>
            <a:ext cx="1770318" cy="1012645"/>
          </a:xfrm>
          <a:prstGeom prst="rect">
            <a:avLst/>
          </a:prstGeom>
          <a:noFill/>
          <a:ln>
            <a:noFill/>
          </a:ln>
        </p:spPr>
      </p:pic>
      <p:sp>
        <p:nvSpPr>
          <p:cNvPr id="7" name="Tytuł 3">
            <a:extLst>
              <a:ext uri="{FF2B5EF4-FFF2-40B4-BE49-F238E27FC236}">
                <a16:creationId xmlns:a16="http://schemas.microsoft.com/office/drawing/2014/main" id="{75FDBE4E-53D9-45FB-83D9-E5F5017BAAB4}"/>
              </a:ext>
            </a:extLst>
          </p:cNvPr>
          <p:cNvSpPr txBox="1">
            <a:spLocks/>
          </p:cNvSpPr>
          <p:nvPr/>
        </p:nvSpPr>
        <p:spPr>
          <a:xfrm>
            <a:off x="2989386" y="562707"/>
            <a:ext cx="15157938" cy="1512276"/>
          </a:xfrm>
          <a:prstGeom prst="rect">
            <a:avLst/>
          </a:prstGeom>
          <a:solidFill>
            <a:srgbClr val="C00000">
              <a:alpha val="74000"/>
            </a:srgbClr>
          </a:solidFill>
          <a:ln>
            <a:solidFill>
              <a:srgbClr val="C00000"/>
            </a:solidFill>
          </a:ln>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3600" b="1" dirty="0">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NEW TECHNOLOGY– REASEARCH AND DEVELOPMENT CENTER</a:t>
            </a:r>
            <a:br>
              <a:rPr lang="pl-PL" sz="3600" b="1" dirty="0">
                <a:latin typeface="Calibri" panose="020F0502020204030204" pitchFamily="34" charset="0"/>
                <a:cs typeface="Calibri" panose="020F0502020204030204" pitchFamily="34" charset="0"/>
              </a:rPr>
            </a:br>
            <a:endParaRPr lang="pl-PL" sz="3600" b="1" dirty="0">
              <a:latin typeface="Calibri" panose="020F0502020204030204" pitchFamily="34" charset="0"/>
              <a:cs typeface="Calibri" panose="020F0502020204030204" pitchFamily="34" charset="0"/>
            </a:endParaRPr>
          </a:p>
        </p:txBody>
      </p:sp>
      <p:pic>
        <p:nvPicPr>
          <p:cNvPr id="10" name="Obraz 9">
            <a:extLst>
              <a:ext uri="{FF2B5EF4-FFF2-40B4-BE49-F238E27FC236}">
                <a16:creationId xmlns:a16="http://schemas.microsoft.com/office/drawing/2014/main" id="{4846C423-252E-4FBC-9E72-28BF8484F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59381" y="8544638"/>
            <a:ext cx="1461453" cy="3330789"/>
          </a:xfrm>
          <a:prstGeom prst="rect">
            <a:avLst/>
          </a:prstGeom>
        </p:spPr>
      </p:pic>
      <p:sp>
        <p:nvSpPr>
          <p:cNvPr id="3" name="Prostokąt 2">
            <a:extLst>
              <a:ext uri="{FF2B5EF4-FFF2-40B4-BE49-F238E27FC236}">
                <a16:creationId xmlns:a16="http://schemas.microsoft.com/office/drawing/2014/main" id="{765AF588-4D8C-4E36-9063-C4C134FCF21A}"/>
              </a:ext>
            </a:extLst>
          </p:cNvPr>
          <p:cNvSpPr/>
          <p:nvPr/>
        </p:nvSpPr>
        <p:spPr>
          <a:xfrm>
            <a:off x="602854" y="2955686"/>
            <a:ext cx="17434966" cy="2251065"/>
          </a:xfrm>
          <a:prstGeom prst="rect">
            <a:avLst/>
          </a:prstGeom>
        </p:spPr>
        <p:txBody>
          <a:bodyPr wrap="square">
            <a:spAutoFit/>
          </a:bodyPr>
          <a:lstStyle/>
          <a:p>
            <a:pPr marL="285750" indent="-285750">
              <a:lnSpc>
                <a:spcPct val="150000"/>
              </a:lnSpc>
              <a:spcAft>
                <a:spcPts val="0"/>
              </a:spcAft>
              <a:buFont typeface="Wingdings" panose="05000000000000000000" pitchFamily="2" charset="2"/>
              <a:buChar char="v"/>
            </a:pPr>
            <a:r>
              <a:rPr lang="pl-PL" sz="2400" b="1" spc="100" dirty="0">
                <a:latin typeface="Calibri Light" panose="020F0302020204030204" pitchFamily="34" charset="0"/>
                <a:ea typeface="Calibri" panose="020F0502020204030204" pitchFamily="34" charset="0"/>
                <a:cs typeface="Calibri Light" panose="020F0302020204030204" pitchFamily="34" charset="0"/>
              </a:rPr>
              <a:t> LA-116 TUBE MODERNIZATION</a:t>
            </a:r>
            <a:r>
              <a:rPr lang="pl-PL" sz="2400" b="1" dirty="0">
                <a:latin typeface="Calibri Light" panose="020F0302020204030204" pitchFamily="34" charset="0"/>
                <a:ea typeface="Calibri" panose="020F0502020204030204" pitchFamily="34" charset="0"/>
                <a:cs typeface="Calibri Light" panose="020F0302020204030204" pitchFamily="34" charset="0"/>
              </a:rPr>
              <a:t> </a:t>
            </a:r>
            <a:r>
              <a:rPr lang="pl-PL" sz="2400" dirty="0">
                <a:latin typeface="Calibri Light" panose="020F0302020204030204" pitchFamily="34" charset="0"/>
                <a:ea typeface="Calibri" panose="020F0502020204030204" pitchFamily="34" charset="0"/>
                <a:cs typeface="Calibri Light" panose="020F0302020204030204" pitchFamily="34" charset="0"/>
              </a:rPr>
              <a:t>– </a:t>
            </a:r>
            <a:r>
              <a:rPr lang="pl-PL" sz="2400" b="1" dirty="0" err="1">
                <a:latin typeface="Calibri Light" panose="020F0302020204030204" pitchFamily="34" charset="0"/>
                <a:ea typeface="Calibri" panose="020F0502020204030204" pitchFamily="34" charset="0"/>
                <a:cs typeface="Calibri Light" panose="020F0302020204030204" pitchFamily="34" charset="0"/>
              </a:rPr>
              <a:t>Military</a:t>
            </a:r>
            <a:r>
              <a:rPr lang="pl-PL" sz="2400" b="1" dirty="0">
                <a:latin typeface="Calibri Light" panose="020F0302020204030204" pitchFamily="34" charset="0"/>
                <a:ea typeface="Calibri" panose="020F0502020204030204" pitchFamily="34" charset="0"/>
                <a:cs typeface="Calibri Light" panose="020F0302020204030204" pitchFamily="34" charset="0"/>
              </a:rPr>
              <a:t> </a:t>
            </a:r>
            <a:r>
              <a:rPr lang="pl-PL" sz="2400" b="1" dirty="0" err="1">
                <a:latin typeface="Calibri Light" panose="020F0302020204030204" pitchFamily="34" charset="0"/>
                <a:ea typeface="Calibri" panose="020F0502020204030204" pitchFamily="34" charset="0"/>
                <a:cs typeface="Calibri Light" panose="020F0302020204030204" pitchFamily="34" charset="0"/>
              </a:rPr>
              <a:t>radiolocation</a:t>
            </a:r>
            <a:r>
              <a:rPr lang="pl-PL" sz="2400" b="1" dirty="0">
                <a:latin typeface="Calibri Light" panose="020F0302020204030204" pitchFamily="34" charset="0"/>
                <a:ea typeface="Calibri" panose="020F0502020204030204" pitchFamily="34" charset="0"/>
                <a:cs typeface="Calibri Light" panose="020F0302020204030204" pitchFamily="34" charset="0"/>
              </a:rPr>
              <a:t> </a:t>
            </a:r>
            <a:r>
              <a:rPr lang="pl-PL" sz="2400" b="1" dirty="0" err="1">
                <a:latin typeface="Calibri Light" panose="020F0302020204030204" pitchFamily="34" charset="0"/>
                <a:ea typeface="Calibri" panose="020F0502020204030204" pitchFamily="34" charset="0"/>
                <a:cs typeface="Calibri Light" panose="020F0302020204030204" pitchFamily="34" charset="0"/>
              </a:rPr>
              <a:t>systems</a:t>
            </a:r>
            <a:r>
              <a:rPr lang="pl-PL" sz="24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a:latin typeface="Calibri Light" panose="020F0302020204030204" pitchFamily="34" charset="0"/>
                <a:ea typeface="Calibri" panose="020F0502020204030204" pitchFamily="34" charset="0"/>
                <a:cs typeface="Calibri Light" panose="020F0302020204030204" pitchFamily="34" charset="0"/>
              </a:rPr>
              <a:t>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company</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conducts</a:t>
            </a:r>
            <a:r>
              <a:rPr lang="pl-PL" sz="2400" spc="100" dirty="0">
                <a:latin typeface="Calibri Light" panose="020F0302020204030204" pitchFamily="34" charset="0"/>
                <a:ea typeface="Calibri" panose="020F0502020204030204" pitchFamily="34" charset="0"/>
                <a:cs typeface="Calibri Light" panose="020F0302020204030204" pitchFamily="34" charset="0"/>
              </a:rPr>
              <a:t> development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work</a:t>
            </a:r>
            <a:r>
              <a:rPr lang="pl-PL" sz="2400" spc="100" dirty="0">
                <a:latin typeface="Calibri Light" panose="020F0302020204030204" pitchFamily="34" charset="0"/>
                <a:ea typeface="Calibri" panose="020F0502020204030204" pitchFamily="34" charset="0"/>
                <a:cs typeface="Calibri Light" panose="020F0302020204030204" pitchFamily="34" charset="0"/>
              </a:rPr>
              <a:t> on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improving</a:t>
            </a:r>
            <a:r>
              <a:rPr lang="pl-PL" sz="2400" spc="100" dirty="0">
                <a:latin typeface="Calibri Light" panose="020F0302020204030204" pitchFamily="34" charset="0"/>
                <a:ea typeface="Calibri" panose="020F0502020204030204" pitchFamily="34" charset="0"/>
                <a:cs typeface="Calibri Light" panose="020F0302020204030204" pitchFamily="34" charset="0"/>
              </a:rPr>
              <a:t>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parametersof</a:t>
            </a:r>
            <a:r>
              <a:rPr lang="pl-PL" sz="2400" spc="100" dirty="0">
                <a:latin typeface="Calibri Light" panose="020F0302020204030204" pitchFamily="34" charset="0"/>
                <a:ea typeface="Calibri" panose="020F0502020204030204" pitchFamily="34" charset="0"/>
                <a:cs typeface="Calibri Light" panose="020F0302020204030204" pitchFamily="34" charset="0"/>
              </a:rPr>
              <a:t> LA-116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tubes</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used</a:t>
            </a:r>
            <a:r>
              <a:rPr lang="pl-PL" sz="2400" spc="100" dirty="0">
                <a:latin typeface="Calibri Light" panose="020F0302020204030204" pitchFamily="34" charset="0"/>
                <a:ea typeface="Calibri" panose="020F0502020204030204" pitchFamily="34" charset="0"/>
                <a:cs typeface="Calibri Light" panose="020F0302020204030204" pitchFamily="34" charset="0"/>
              </a:rPr>
              <a:t> in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transmitter</a:t>
            </a:r>
            <a:r>
              <a:rPr lang="pl-PL" sz="2400" spc="100" dirty="0">
                <a:latin typeface="Calibri Light" panose="020F0302020204030204" pitchFamily="34" charset="0"/>
                <a:ea typeface="Calibri" panose="020F0502020204030204" pitchFamily="34" charset="0"/>
                <a:cs typeface="Calibri Light" panose="020F0302020204030204" pitchFamily="34" charset="0"/>
              </a:rPr>
              <a:t> of the NUR-12M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station</a:t>
            </a:r>
            <a:r>
              <a:rPr lang="pl-PL" sz="2400" spc="100" dirty="0">
                <a:latin typeface="Calibri Light" panose="020F0302020204030204" pitchFamily="34" charset="0"/>
                <a:ea typeface="Calibri" panose="020F0502020204030204" pitchFamily="34" charset="0"/>
                <a:cs typeface="Calibri Light" panose="020F0302020204030204" pitchFamily="34" charset="0"/>
              </a:rPr>
              <a:t>.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aim</a:t>
            </a:r>
            <a:r>
              <a:rPr lang="pl-PL" sz="2400" spc="100" dirty="0">
                <a:latin typeface="Calibri Light" panose="020F0302020204030204" pitchFamily="34" charset="0"/>
                <a:ea typeface="Calibri" panose="020F0502020204030204" pitchFamily="34" charset="0"/>
                <a:cs typeface="Calibri Light" panose="020F0302020204030204" pitchFamily="34" charset="0"/>
              </a:rPr>
              <a:t> of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works</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is</a:t>
            </a:r>
            <a:r>
              <a:rPr lang="pl-PL" sz="2400" spc="100" dirty="0">
                <a:latin typeface="Calibri Light" panose="020F0302020204030204" pitchFamily="34" charset="0"/>
                <a:ea typeface="Calibri" panose="020F0502020204030204" pitchFamily="34" charset="0"/>
                <a:cs typeface="Calibri Light" panose="020F0302020204030204" pitchFamily="34" charset="0"/>
              </a:rPr>
              <a:t> to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extend</a:t>
            </a:r>
            <a:r>
              <a:rPr lang="pl-PL" sz="2400" spc="100" dirty="0">
                <a:latin typeface="Calibri Light" panose="020F0302020204030204" pitchFamily="34" charset="0"/>
                <a:ea typeface="Calibri" panose="020F0502020204030204" pitchFamily="34" charset="0"/>
                <a:cs typeface="Calibri Light" panose="020F0302020204030204" pitchFamily="34" charset="0"/>
              </a:rPr>
              <a:t>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tube’s</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working</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time</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lower</a:t>
            </a:r>
            <a:r>
              <a:rPr lang="pl-PL" sz="2400" spc="100" dirty="0">
                <a:latin typeface="Calibri Light" panose="020F0302020204030204" pitchFamily="34" charset="0"/>
                <a:ea typeface="Calibri" panose="020F0502020204030204" pitchFamily="34" charset="0"/>
                <a:cs typeface="Calibri Light" panose="020F0302020204030204" pitchFamily="34" charset="0"/>
              </a:rPr>
              <a:t>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level</a:t>
            </a:r>
            <a:r>
              <a:rPr lang="pl-PL" sz="2400" spc="100" dirty="0">
                <a:latin typeface="Calibri Light" panose="020F0302020204030204" pitchFamily="34" charset="0"/>
                <a:ea typeface="Calibri" panose="020F0502020204030204" pitchFamily="34" charset="0"/>
                <a:cs typeface="Calibri Light" panose="020F0302020204030204" pitchFamily="34" charset="0"/>
              </a:rPr>
              <a:t> of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parasitic</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signals</a:t>
            </a:r>
            <a:r>
              <a:rPr lang="pl-PL" sz="2400" spc="100" dirty="0">
                <a:latin typeface="Calibri Light" panose="020F0302020204030204" pitchFamily="34" charset="0"/>
                <a:ea typeface="Calibri" panose="020F0502020204030204" pitchFamily="34" charset="0"/>
                <a:cs typeface="Calibri Light" panose="020F0302020204030204" pitchFamily="34" charset="0"/>
              </a:rPr>
              <a:t>, as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well</a:t>
            </a:r>
            <a:r>
              <a:rPr lang="pl-PL" sz="2400" spc="100" dirty="0">
                <a:latin typeface="Calibri Light" panose="020F0302020204030204" pitchFamily="34" charset="0"/>
                <a:ea typeface="Calibri" panose="020F0502020204030204" pitchFamily="34" charset="0"/>
                <a:cs typeface="Calibri Light" panose="020F0302020204030204" pitchFamily="34" charset="0"/>
              </a:rPr>
              <a:t> as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reduce</a:t>
            </a:r>
            <a:r>
              <a:rPr lang="pl-PL" sz="2400" spc="100" dirty="0">
                <a:latin typeface="Calibri Light" panose="020F0302020204030204" pitchFamily="34" charset="0"/>
                <a:ea typeface="Calibri" panose="020F0502020204030204" pitchFamily="34" charset="0"/>
                <a:cs typeface="Calibri Light" panose="020F0302020204030204" pitchFamily="34" charset="0"/>
              </a:rPr>
              <a:t>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unwanted</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emission</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power</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level</a:t>
            </a:r>
            <a:r>
              <a:rPr lang="pl-PL" sz="2400" spc="100" dirty="0">
                <a:latin typeface="Calibri Light" panose="020F0302020204030204" pitchFamily="34" charset="0"/>
                <a:ea typeface="Calibri" panose="020F0502020204030204" pitchFamily="34" charset="0"/>
                <a:cs typeface="Calibri Light" panose="020F0302020204030204" pitchFamily="34" charset="0"/>
              </a:rPr>
              <a:t> in the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radioastronomy</a:t>
            </a:r>
            <a:r>
              <a:rPr lang="pl-PL" sz="2400" spc="100" dirty="0">
                <a:latin typeface="Calibri Light" panose="020F0302020204030204" pitchFamily="34" charset="0"/>
                <a:ea typeface="Calibri" panose="020F0502020204030204" pitchFamily="34" charset="0"/>
                <a:cs typeface="Calibri Light" panose="020F0302020204030204" pitchFamily="34" charset="0"/>
              </a:rPr>
              <a:t> band and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satellite</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earth</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pl-PL" sz="2400" spc="100" dirty="0" err="1">
                <a:latin typeface="Calibri Light" panose="020F0302020204030204" pitchFamily="34" charset="0"/>
                <a:ea typeface="Calibri" panose="020F0502020204030204" pitchFamily="34" charset="0"/>
                <a:cs typeface="Calibri Light" panose="020F0302020204030204" pitchFamily="34" charset="0"/>
              </a:rPr>
              <a:t>tests</a:t>
            </a:r>
            <a:r>
              <a:rPr lang="pl-PL" sz="2400" spc="100" dirty="0">
                <a:latin typeface="Calibri Light" panose="020F0302020204030204" pitchFamily="34" charset="0"/>
                <a:ea typeface="Calibri" panose="020F0502020204030204" pitchFamily="34" charset="0"/>
                <a:cs typeface="Calibri Light" panose="020F0302020204030204" pitchFamily="34" charset="0"/>
              </a:rPr>
              <a:t>  (1400-1427MHz band).</a:t>
            </a:r>
            <a:endParaRPr lang="pl-PL" sz="24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6" name="Prostokąt 5">
            <a:extLst>
              <a:ext uri="{FF2B5EF4-FFF2-40B4-BE49-F238E27FC236}">
                <a16:creationId xmlns:a16="http://schemas.microsoft.com/office/drawing/2014/main" id="{45AFBA4F-3C68-4AE0-A697-928B303CC1A7}"/>
              </a:ext>
            </a:extLst>
          </p:cNvPr>
          <p:cNvSpPr/>
          <p:nvPr/>
        </p:nvSpPr>
        <p:spPr>
          <a:xfrm>
            <a:off x="482663" y="5186904"/>
            <a:ext cx="16925011" cy="1697068"/>
          </a:xfrm>
          <a:prstGeom prst="rect">
            <a:avLst/>
          </a:prstGeom>
        </p:spPr>
        <p:txBody>
          <a:bodyPr wrap="square">
            <a:spAutoFit/>
          </a:bodyPr>
          <a:lstStyle/>
          <a:p>
            <a:pPr marL="285750" indent="-285750">
              <a:lnSpc>
                <a:spcPct val="150000"/>
              </a:lnSpc>
              <a:spcAft>
                <a:spcPts val="0"/>
              </a:spcAft>
              <a:buFont typeface="Wingdings" panose="05000000000000000000" pitchFamily="2" charset="2"/>
              <a:buChar char="v"/>
            </a:pPr>
            <a:r>
              <a:rPr lang="pl-PL" sz="2400" b="1" spc="100" dirty="0">
                <a:latin typeface="Calibri Light" panose="020F0302020204030204" pitchFamily="34" charset="0"/>
                <a:ea typeface="Calibri" panose="020F0502020204030204" pitchFamily="34" charset="0"/>
                <a:cs typeface="Calibri Light" panose="020F0302020204030204" pitchFamily="34" charset="0"/>
              </a:rPr>
              <a:t> CONTINOUS WAVE MAGNETRONS FOR   2.45 GHz </a:t>
            </a:r>
            <a:r>
              <a:rPr lang="pl-PL" sz="2400" spc="100" dirty="0">
                <a:latin typeface="Calibri Light" panose="020F0302020204030204" pitchFamily="34" charset="0"/>
                <a:ea typeface="Calibri" panose="020F0502020204030204" pitchFamily="34" charset="0"/>
                <a:cs typeface="Calibri Light" panose="020F0302020204030204" pitchFamily="34" charset="0"/>
              </a:rPr>
              <a:t>(5.8 GHz) –</a:t>
            </a:r>
            <a:r>
              <a:rPr lang="pl-PL" sz="2400" b="1" spc="100" dirty="0">
                <a:latin typeface="Calibri Light" panose="020F0302020204030204" pitchFamily="34" charset="0"/>
                <a:ea typeface="Calibri" panose="020F0502020204030204" pitchFamily="34" charset="0"/>
                <a:cs typeface="Calibri Light" panose="020F0302020204030204" pitchFamily="34" charset="0"/>
              </a:rPr>
              <a:t> </a:t>
            </a:r>
            <a:r>
              <a:rPr lang="pl-PL" sz="2400" b="1" spc="100" dirty="0" err="1">
                <a:latin typeface="Calibri Light" panose="020F0302020204030204" pitchFamily="34" charset="0"/>
                <a:ea typeface="Calibri" panose="020F0502020204030204" pitchFamily="34" charset="0"/>
                <a:cs typeface="Calibri Light" panose="020F0302020204030204" pitchFamily="34" charset="0"/>
              </a:rPr>
              <a:t>Industry</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en-GB" sz="2400" dirty="0">
                <a:latin typeface="Calibri Light" panose="020F0302020204030204" pitchFamily="34" charset="0"/>
                <a:ea typeface="Calibri" panose="020F0502020204030204" pitchFamily="34" charset="0"/>
                <a:cs typeface="Calibri Light" panose="020F0302020204030204" pitchFamily="34" charset="0"/>
              </a:rPr>
              <a:t>Such microwave tubes are used in many industrial sectors:</a:t>
            </a:r>
            <a:r>
              <a:rPr lang="pl-PL" sz="2400" dirty="0">
                <a:latin typeface="Calibri Light" panose="020F0302020204030204" pitchFamily="34" charset="0"/>
                <a:ea typeface="Calibri" panose="020F0502020204030204" pitchFamily="34" charset="0"/>
                <a:cs typeface="Calibri Light" panose="020F0302020204030204" pitchFamily="34" charset="0"/>
              </a:rPr>
              <a:t> </a:t>
            </a:r>
            <a:r>
              <a:rPr lang="en-GB" sz="2400" dirty="0">
                <a:latin typeface="Calibri Light" panose="020F0302020204030204" pitchFamily="34" charset="0"/>
                <a:ea typeface="Calibri" panose="020F0502020204030204" pitchFamily="34" charset="0"/>
                <a:cs typeface="Calibri Light" panose="020F0302020204030204" pitchFamily="34" charset="0"/>
              </a:rPr>
              <a:t>food industry: food processing and drying;</a:t>
            </a:r>
            <a:r>
              <a:rPr lang="pl-PL" sz="2400" dirty="0">
                <a:latin typeface="Calibri Light" panose="020F0302020204030204" pitchFamily="34" charset="0"/>
                <a:ea typeface="Calibri" panose="020F0502020204030204" pitchFamily="34" charset="0"/>
                <a:cs typeface="Calibri Light" panose="020F0302020204030204" pitchFamily="34" charset="0"/>
              </a:rPr>
              <a:t> </a:t>
            </a:r>
            <a:r>
              <a:rPr lang="en-GB" sz="2400" dirty="0">
                <a:latin typeface="Calibri Light" panose="020F0302020204030204" pitchFamily="34" charset="0"/>
                <a:ea typeface="Calibri" panose="020F0502020204030204" pitchFamily="34" charset="0"/>
                <a:cs typeface="Calibri Light" panose="020F0302020204030204" pitchFamily="34" charset="0"/>
              </a:rPr>
              <a:t>chemical industry: accelerating chemical reactions;</a:t>
            </a:r>
            <a:r>
              <a:rPr lang="pl-PL" sz="2400" dirty="0">
                <a:latin typeface="Calibri Light" panose="020F0302020204030204" pitchFamily="34" charset="0"/>
                <a:ea typeface="Calibri" panose="020F0502020204030204" pitchFamily="34" charset="0"/>
                <a:cs typeface="Calibri Light" panose="020F0302020204030204" pitchFamily="34" charset="0"/>
              </a:rPr>
              <a:t> </a:t>
            </a:r>
            <a:r>
              <a:rPr lang="en-GB" sz="2400" dirty="0">
                <a:latin typeface="Calibri Light" panose="020F0302020204030204" pitchFamily="34" charset="0"/>
                <a:ea typeface="Calibri" panose="020F0502020204030204" pitchFamily="34" charset="0"/>
                <a:cs typeface="Calibri Light" panose="020F0302020204030204" pitchFamily="34" charset="0"/>
              </a:rPr>
              <a:t>other industries: mainly to accelerate drying processes.</a:t>
            </a:r>
            <a:endParaRPr lang="pl-PL" sz="2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1" name="Prostokąt 10">
            <a:extLst>
              <a:ext uri="{FF2B5EF4-FFF2-40B4-BE49-F238E27FC236}">
                <a16:creationId xmlns:a16="http://schemas.microsoft.com/office/drawing/2014/main" id="{EE574B16-0A34-4D99-A231-535A966C1034}"/>
              </a:ext>
            </a:extLst>
          </p:cNvPr>
          <p:cNvSpPr/>
          <p:nvPr/>
        </p:nvSpPr>
        <p:spPr>
          <a:xfrm>
            <a:off x="602854" y="6912577"/>
            <a:ext cx="17136027" cy="2805063"/>
          </a:xfrm>
          <a:prstGeom prst="rect">
            <a:avLst/>
          </a:prstGeom>
        </p:spPr>
        <p:txBody>
          <a:bodyPr wrap="square">
            <a:spAutoFit/>
          </a:bodyPr>
          <a:lstStyle/>
          <a:p>
            <a:pPr marL="342900" indent="-342900" algn="just">
              <a:lnSpc>
                <a:spcPct val="150000"/>
              </a:lnSpc>
              <a:spcAft>
                <a:spcPts val="0"/>
              </a:spcAft>
              <a:buFont typeface="Wingdings" panose="05000000000000000000" pitchFamily="2" charset="2"/>
              <a:buChar char="v"/>
            </a:pPr>
            <a:r>
              <a:rPr lang="pl-PL" sz="2400" b="1" spc="100" dirty="0">
                <a:latin typeface="Calibri Light" panose="020F0302020204030204" pitchFamily="34" charset="0"/>
                <a:ea typeface="Calibri" panose="020F0502020204030204" pitchFamily="34" charset="0"/>
                <a:cs typeface="Calibri Light" panose="020F0302020204030204" pitchFamily="34" charset="0"/>
              </a:rPr>
              <a:t> PULSED POWER MAGNETRON FOR Ku BAND  </a:t>
            </a:r>
            <a:r>
              <a:rPr lang="pl-PL" sz="2400" spc="100" dirty="0">
                <a:latin typeface="Calibri Light" panose="020F0302020204030204" pitchFamily="34" charset="0"/>
                <a:ea typeface="Calibri" panose="020F0502020204030204" pitchFamily="34" charset="0"/>
                <a:cs typeface="Calibri Light" panose="020F0302020204030204" pitchFamily="34" charset="0"/>
              </a:rPr>
              <a:t>- </a:t>
            </a:r>
            <a:r>
              <a:rPr lang="en-GB" sz="2400" b="1" dirty="0">
                <a:latin typeface="Calibri Light" panose="020F0302020204030204" pitchFamily="34" charset="0"/>
                <a:ea typeface="Calibri" panose="020F0502020204030204" pitchFamily="34" charset="0"/>
                <a:cs typeface="Calibri Light" panose="020F0302020204030204" pitchFamily="34" charset="0"/>
              </a:rPr>
              <a:t>Radio lines between a control station and a flying object</a:t>
            </a:r>
            <a:r>
              <a:rPr lang="pl-PL" sz="2400" b="1" dirty="0">
                <a:latin typeface="Calibri Light" panose="020F0302020204030204" pitchFamily="34" charset="0"/>
                <a:ea typeface="Calibri" panose="020F0502020204030204" pitchFamily="34" charset="0"/>
                <a:cs typeface="Calibri Light" panose="020F0302020204030204" pitchFamily="34" charset="0"/>
              </a:rPr>
              <a:t>. </a:t>
            </a:r>
            <a:r>
              <a:rPr lang="en-GB" sz="2400" dirty="0">
                <a:latin typeface="Calibri Light" panose="020F0302020204030204" pitchFamily="34" charset="0"/>
                <a:ea typeface="Calibri" panose="020F0502020204030204" pitchFamily="34" charset="0"/>
                <a:cs typeface="Calibri Light" panose="020F0302020204030204" pitchFamily="34" charset="0"/>
              </a:rPr>
              <a:t>In 2016, Kubara Lamina signed the Delivery Agreement No ZP/7/2016/R214/940/02/KO with the Military Institute of Armament Technology for the delivery of two magnetrons of 14 GHz (Ku band). The agreement covered the production and delivery of subassemblies to construct a radio line between the control station and flying object. The order was completed on 9.11.2016. Under the agreement, the company designed and produced 2 impulse-driven magnetrons of 300 W and 14 GHz. </a:t>
            </a:r>
            <a:endParaRPr lang="pl-PL" sz="2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3" name="Prostokąt 12">
            <a:extLst>
              <a:ext uri="{FF2B5EF4-FFF2-40B4-BE49-F238E27FC236}">
                <a16:creationId xmlns:a16="http://schemas.microsoft.com/office/drawing/2014/main" id="{A9DEFC5A-B59B-4B16-9A8F-040109A9DC98}"/>
              </a:ext>
            </a:extLst>
          </p:cNvPr>
          <p:cNvSpPr/>
          <p:nvPr/>
        </p:nvSpPr>
        <p:spPr>
          <a:xfrm>
            <a:off x="602854" y="9774850"/>
            <a:ext cx="16804820" cy="1697068"/>
          </a:xfrm>
          <a:prstGeom prst="rect">
            <a:avLst/>
          </a:prstGeom>
        </p:spPr>
        <p:txBody>
          <a:bodyPr wrap="square">
            <a:spAutoFit/>
          </a:bodyPr>
          <a:lstStyle/>
          <a:p>
            <a:pPr marL="342900" indent="-342900" algn="just">
              <a:lnSpc>
                <a:spcPct val="150000"/>
              </a:lnSpc>
              <a:spcAft>
                <a:spcPts val="0"/>
              </a:spcAft>
              <a:buFont typeface="Wingdings" panose="05000000000000000000" pitchFamily="2" charset="2"/>
              <a:buChar char="v"/>
            </a:pPr>
            <a:r>
              <a:rPr lang="pl-PL" sz="2400" b="1" spc="100" dirty="0">
                <a:latin typeface="Calibri Light" panose="020F0302020204030204" pitchFamily="34" charset="0"/>
                <a:ea typeface="Calibri" panose="020F0502020204030204" pitchFamily="34" charset="0"/>
                <a:cs typeface="Calibri Light" panose="020F0302020204030204" pitchFamily="34" charset="0"/>
              </a:rPr>
              <a:t>HIGH POWER TRAVELLING WAVE TUBE - </a:t>
            </a:r>
            <a:r>
              <a:rPr lang="pl-PL" sz="2400" b="1" dirty="0" err="1">
                <a:latin typeface="Calibri Light" panose="020F0302020204030204" pitchFamily="34" charset="0"/>
                <a:ea typeface="Times New Roman" panose="02020603050405020304" pitchFamily="18" charset="0"/>
                <a:cs typeface="Calibri Light" panose="020F0302020204030204" pitchFamily="34" charset="0"/>
              </a:rPr>
              <a:t>Military</a:t>
            </a:r>
            <a:r>
              <a:rPr lang="pl-PL" sz="2400" b="1" dirty="0">
                <a:latin typeface="Calibri Light" panose="020F0302020204030204" pitchFamily="34" charset="0"/>
                <a:ea typeface="Times New Roman" panose="02020603050405020304" pitchFamily="18" charset="0"/>
                <a:cs typeface="Calibri Light" panose="020F0302020204030204" pitchFamily="34" charset="0"/>
              </a:rPr>
              <a:t> </a:t>
            </a:r>
            <a:r>
              <a:rPr lang="pl-PL" sz="2400" b="1" dirty="0" err="1">
                <a:latin typeface="Calibri Light" panose="020F0302020204030204" pitchFamily="34" charset="0"/>
                <a:ea typeface="Times New Roman" panose="02020603050405020304" pitchFamily="18" charset="0"/>
                <a:cs typeface="Calibri Light" panose="020F0302020204030204" pitchFamily="34" charset="0"/>
              </a:rPr>
              <a:t>radiolocation</a:t>
            </a:r>
            <a:r>
              <a:rPr lang="pl-PL" sz="2400" b="1" dirty="0">
                <a:latin typeface="Calibri Light" panose="020F0302020204030204" pitchFamily="34" charset="0"/>
                <a:ea typeface="Times New Roman" panose="02020603050405020304" pitchFamily="18" charset="0"/>
                <a:cs typeface="Calibri Light" panose="020F0302020204030204" pitchFamily="34" charset="0"/>
              </a:rPr>
              <a:t> </a:t>
            </a:r>
            <a:r>
              <a:rPr lang="pl-PL" sz="2400" b="1" dirty="0" err="1">
                <a:latin typeface="Calibri Light" panose="020F0302020204030204" pitchFamily="34" charset="0"/>
                <a:ea typeface="Times New Roman" panose="02020603050405020304" pitchFamily="18" charset="0"/>
                <a:cs typeface="Calibri Light" panose="020F0302020204030204" pitchFamily="34" charset="0"/>
              </a:rPr>
              <a:t>systems</a:t>
            </a:r>
            <a:r>
              <a:rPr lang="pl-PL" sz="2400" b="1" dirty="0">
                <a:latin typeface="Calibri Light" panose="020F0302020204030204" pitchFamily="34" charset="0"/>
                <a:ea typeface="Times New Roman" panose="02020603050405020304" pitchFamily="18" charset="0"/>
                <a:cs typeface="Calibri Light" panose="020F0302020204030204" pitchFamily="34" charset="0"/>
              </a:rPr>
              <a:t>. </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High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power</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travelling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wave</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tubes</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(TWT)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operating</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in the S-band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are</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applicable</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in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military</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radiolocation</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systems</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The design of the S-band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tube</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equivalent</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to the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tube</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used</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in TRS-15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radars</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is</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implemented</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by the Kubara Lamina  in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cooperation</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with </a:t>
            </a:r>
            <a:r>
              <a:rPr lang="pl-PL" sz="2400" dirty="0" err="1">
                <a:solidFill>
                  <a:srgbClr val="222222"/>
                </a:solidFill>
                <a:latin typeface="Calibri Light" panose="020F0302020204030204" pitchFamily="34" charset="0"/>
                <a:ea typeface="Calibri" panose="020F0502020204030204" pitchFamily="34" charset="0"/>
                <a:cs typeface="Calibri Light" panose="020F0302020204030204" pitchFamily="34" charset="0"/>
              </a:rPr>
              <a:t>specialists</a:t>
            </a:r>
            <a:r>
              <a:rPr lang="pl-PL" sz="24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 from the PIT-RADWAR S.A. </a:t>
            </a:r>
            <a:endParaRPr lang="pl-PL" sz="2400" dirty="0">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73855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ED11EC9-A225-41A7-94BA-E58DA5B258D9}"/>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48EB35BF-9474-4FB9-8D47-990BDF06AC5E}"/>
              </a:ext>
            </a:extLst>
          </p:cNvPr>
          <p:cNvSpPr/>
          <p:nvPr/>
        </p:nvSpPr>
        <p:spPr>
          <a:xfrm>
            <a:off x="509454" y="2479431"/>
            <a:ext cx="19026553" cy="3631250"/>
          </a:xfrm>
          <a:prstGeom prst="rect">
            <a:avLst/>
          </a:prstGeom>
        </p:spPr>
        <p:txBody>
          <a:bodyPr wrap="square">
            <a:spAutoFit/>
          </a:bodyPr>
          <a:lstStyle/>
          <a:p>
            <a:pPr algn="just" fontAlgn="base" hangingPunct="0">
              <a:lnSpc>
                <a:spcPct val="150000"/>
              </a:lnSpc>
            </a:pPr>
            <a:endParaRPr lang="pl-PL" sz="2600" dirty="0">
              <a:latin typeface="Calibri Light" panose="020F0302020204030204" pitchFamily="34" charset="0"/>
              <a:cs typeface="Calibri Light" panose="020F0302020204030204" pitchFamily="34" charset="0"/>
            </a:endParaRPr>
          </a:p>
          <a:p>
            <a:pPr algn="just" fontAlgn="base" hangingPunct="0">
              <a:lnSpc>
                <a:spcPct val="150000"/>
              </a:lnSpc>
            </a:pPr>
            <a:endParaRPr lang="pl-PL" sz="2600" dirty="0">
              <a:latin typeface="Calibri Light" panose="020F0302020204030204" pitchFamily="34" charset="0"/>
              <a:cs typeface="Calibri Light" panose="020F0302020204030204" pitchFamily="34" charset="0"/>
            </a:endParaRPr>
          </a:p>
          <a:p>
            <a:pPr algn="just" fontAlgn="base" hangingPunct="0">
              <a:lnSpc>
                <a:spcPct val="150000"/>
              </a:lnSpc>
            </a:pPr>
            <a:endParaRPr lang="pl-PL" sz="2600" dirty="0">
              <a:latin typeface="Calibri Light" panose="020F0302020204030204" pitchFamily="34" charset="0"/>
              <a:cs typeface="Calibri Light" panose="020F0302020204030204" pitchFamily="34" charset="0"/>
            </a:endParaRPr>
          </a:p>
          <a:p>
            <a:pPr marL="342900" indent="-342900" algn="just">
              <a:lnSpc>
                <a:spcPct val="150000"/>
              </a:lnSpc>
              <a:buFont typeface="Wingdings" panose="05000000000000000000" pitchFamily="2" charset="2"/>
              <a:buChar char="v"/>
            </a:pPr>
            <a:endParaRPr lang="pl-PL" sz="2600" b="1" dirty="0">
              <a:solidFill>
                <a:schemeClr val="tx1">
                  <a:lumMod val="95000"/>
                  <a:lumOff val="5000"/>
                </a:schemeClr>
              </a:solidFill>
              <a:latin typeface="Calibri Light" panose="020F0302020204030204" pitchFamily="34" charset="0"/>
              <a:cs typeface="Calibri Light" panose="020F0302020204030204" pitchFamily="34" charset="0"/>
            </a:endParaRPr>
          </a:p>
          <a:p>
            <a:pPr marL="192884" indent="-192884" algn="just">
              <a:lnSpc>
                <a:spcPct val="150000"/>
              </a:lnSpc>
              <a:buFont typeface="Arial" panose="020B0604020202020204" pitchFamily="34" charset="0"/>
              <a:buChar char="•"/>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marL="192884" indent="-192884" algn="just">
              <a:lnSpc>
                <a:spcPct val="150000"/>
              </a:lnSpc>
              <a:buFont typeface="Arial" panose="020B0604020202020204" pitchFamily="34" charset="0"/>
              <a:buChar char="•"/>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p:txBody>
      </p:sp>
      <p:sp>
        <p:nvSpPr>
          <p:cNvPr id="6" name="Tytuł 3">
            <a:extLst>
              <a:ext uri="{FF2B5EF4-FFF2-40B4-BE49-F238E27FC236}">
                <a16:creationId xmlns:a16="http://schemas.microsoft.com/office/drawing/2014/main" id="{1E085F8C-BD9F-4144-86E4-6D452B7DDEE9}"/>
              </a:ext>
            </a:extLst>
          </p:cNvPr>
          <p:cNvSpPr txBox="1">
            <a:spLocks/>
          </p:cNvSpPr>
          <p:nvPr/>
        </p:nvSpPr>
        <p:spPr>
          <a:xfrm>
            <a:off x="3534508" y="756138"/>
            <a:ext cx="15421708" cy="1197604"/>
          </a:xfrm>
          <a:prstGeom prst="rect">
            <a:avLst/>
          </a:prstGeom>
          <a:solidFill>
            <a:srgbClr val="C00000">
              <a:alpha val="74000"/>
            </a:srgbClr>
          </a:solidFill>
          <a:ln>
            <a:solidFill>
              <a:srgbClr val="C00000"/>
            </a:solidFill>
          </a:ln>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3600" b="1" dirty="0">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NEW TECHNOLOGY– REASEARCH AND DEVELOPMENT CENTER</a:t>
            </a:r>
            <a:br>
              <a:rPr lang="pl-PL" sz="3600" b="1" dirty="0">
                <a:latin typeface="Calibri" panose="020F0502020204030204" pitchFamily="34" charset="0"/>
                <a:cs typeface="Calibri" panose="020F0502020204030204" pitchFamily="34" charset="0"/>
              </a:rPr>
            </a:br>
            <a:endParaRPr lang="pl-PL" sz="3600" b="1" dirty="0">
              <a:latin typeface="Calibri" panose="020F0502020204030204" pitchFamily="34" charset="0"/>
              <a:cs typeface="Calibri" panose="020F0502020204030204" pitchFamily="34" charset="0"/>
            </a:endParaRPr>
          </a:p>
        </p:txBody>
      </p:sp>
      <p:sp>
        <p:nvSpPr>
          <p:cNvPr id="2" name="Prostokąt 1">
            <a:extLst>
              <a:ext uri="{FF2B5EF4-FFF2-40B4-BE49-F238E27FC236}">
                <a16:creationId xmlns:a16="http://schemas.microsoft.com/office/drawing/2014/main" id="{9F1A5ADE-A172-446C-B577-EC56CC941429}"/>
              </a:ext>
            </a:extLst>
          </p:cNvPr>
          <p:cNvSpPr/>
          <p:nvPr/>
        </p:nvSpPr>
        <p:spPr>
          <a:xfrm>
            <a:off x="1241313" y="4482440"/>
            <a:ext cx="17134607" cy="1230593"/>
          </a:xfrm>
          <a:prstGeom prst="rect">
            <a:avLst/>
          </a:prstGeom>
        </p:spPr>
        <p:txBody>
          <a:bodyPr wrap="square">
            <a:spAutoFit/>
          </a:bodyPr>
          <a:lstStyle/>
          <a:p>
            <a:pPr marL="457200" indent="-457200">
              <a:lnSpc>
                <a:spcPct val="150000"/>
              </a:lnSpc>
              <a:spcAft>
                <a:spcPts val="0"/>
              </a:spcAft>
              <a:buFont typeface="Wingdings" panose="05000000000000000000" pitchFamily="2" charset="2"/>
              <a:buChar char="v"/>
            </a:pPr>
            <a:r>
              <a:rPr lang="pl-PL" sz="2600" b="1" spc="100" dirty="0">
                <a:latin typeface="Calibri Light" panose="020F0302020204030204" pitchFamily="34" charset="0"/>
                <a:ea typeface="Calibri" panose="020F0502020204030204" pitchFamily="34" charset="0"/>
                <a:cs typeface="Calibri Light" panose="020F0302020204030204" pitchFamily="34" charset="0"/>
              </a:rPr>
              <a:t>VACCUM CIRCUIT BREAKER - </a:t>
            </a:r>
            <a:r>
              <a:rPr lang="en-GB" sz="2600" b="1" dirty="0">
                <a:latin typeface="Calibri Light" panose="020F0302020204030204" pitchFamily="34" charset="0"/>
                <a:ea typeface="Calibri" panose="020F0502020204030204" pitchFamily="34" charset="0"/>
                <a:cs typeface="Calibri Light" panose="020F0302020204030204" pitchFamily="34" charset="0"/>
              </a:rPr>
              <a:t>Safety elements and switchers in power systems</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pPr>
              <a:lnSpc>
                <a:spcPct val="150000"/>
              </a:lnSpc>
              <a:spcAft>
                <a:spcPts val="0"/>
              </a:spcAft>
            </a:pPr>
            <a:r>
              <a:rPr lang="pl-PL" sz="2600" spc="100" dirty="0">
                <a:latin typeface="Calibri Light" panose="020F0302020204030204" pitchFamily="34" charset="0"/>
                <a:ea typeface="Calibri" panose="020F0502020204030204" pitchFamily="34" charset="0"/>
                <a:cs typeface="Calibri Light" panose="020F0302020204030204" pitchFamily="34" charset="0"/>
              </a:rPr>
              <a:t> </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Prostokąt 4">
            <a:extLst>
              <a:ext uri="{FF2B5EF4-FFF2-40B4-BE49-F238E27FC236}">
                <a16:creationId xmlns:a16="http://schemas.microsoft.com/office/drawing/2014/main" id="{6DAD5AE9-CED8-4897-9A3A-1D4215DC52A8}"/>
              </a:ext>
            </a:extLst>
          </p:cNvPr>
          <p:cNvSpPr/>
          <p:nvPr/>
        </p:nvSpPr>
        <p:spPr>
          <a:xfrm>
            <a:off x="1241314" y="2584272"/>
            <a:ext cx="17134607" cy="1230593"/>
          </a:xfrm>
          <a:prstGeom prst="rect">
            <a:avLst/>
          </a:prstGeom>
        </p:spPr>
        <p:txBody>
          <a:bodyPr wrap="square">
            <a:spAutoFit/>
          </a:bodyPr>
          <a:lstStyle/>
          <a:p>
            <a:pPr marL="457200" indent="-457200" algn="just">
              <a:lnSpc>
                <a:spcPct val="150000"/>
              </a:lnSpc>
              <a:spcAft>
                <a:spcPts val="0"/>
              </a:spcAft>
              <a:buFont typeface="Wingdings" panose="05000000000000000000" pitchFamily="2" charset="2"/>
              <a:buChar char="v"/>
            </a:pPr>
            <a:r>
              <a:rPr lang="pl-PL" sz="2600" b="1" spc="100" dirty="0">
                <a:latin typeface="Calibri Light" panose="020F0302020204030204" pitchFamily="34" charset="0"/>
                <a:ea typeface="Calibri" panose="020F0502020204030204" pitchFamily="34" charset="0"/>
                <a:cs typeface="Calibri Light" panose="020F0302020204030204" pitchFamily="34" charset="0"/>
              </a:rPr>
              <a:t>KLYSTRON FOR C-BAND  - </a:t>
            </a:r>
            <a:r>
              <a:rPr lang="en-GB" sz="2600" b="1" dirty="0">
                <a:latin typeface="Calibri Light" panose="020F0302020204030204" pitchFamily="34" charset="0"/>
                <a:ea typeface="Calibri" panose="020F0502020204030204" pitchFamily="34" charset="0"/>
                <a:cs typeface="Calibri Light" panose="020F0302020204030204" pitchFamily="34" charset="0"/>
              </a:rPr>
              <a:t>Data transmission </a:t>
            </a:r>
            <a:r>
              <a:rPr lang="pl-PL" sz="2600" b="1" dirty="0">
                <a:latin typeface="Calibri Light" panose="020F0302020204030204" pitchFamily="34" charset="0"/>
                <a:ea typeface="Calibri" panose="020F0502020204030204" pitchFamily="34" charset="0"/>
                <a:cs typeface="Calibri Light" panose="020F0302020204030204" pitchFamily="34" charset="0"/>
              </a:rPr>
              <a:t>. </a:t>
            </a:r>
            <a:r>
              <a:rPr lang="en-GB" sz="2600" dirty="0">
                <a:latin typeface="Calibri Light" panose="020F0302020204030204" pitchFamily="34" charset="0"/>
                <a:ea typeface="Calibri" panose="020F0502020204030204" pitchFamily="34" charset="0"/>
                <a:cs typeface="Calibri Light" panose="020F0302020204030204" pitchFamily="34" charset="0"/>
              </a:rPr>
              <a:t>The tube used to transmit data via radio communication.</a:t>
            </a:r>
            <a:r>
              <a:rPr lang="pl-PL" sz="2600" dirty="0">
                <a:latin typeface="Calibri Light" panose="020F0302020204030204" pitchFamily="34" charset="0"/>
                <a:ea typeface="Calibri" panose="020F0502020204030204" pitchFamily="34" charset="0"/>
                <a:cs typeface="Calibri Light" panose="020F0302020204030204" pitchFamily="34" charset="0"/>
              </a:rPr>
              <a:t> </a:t>
            </a:r>
            <a:r>
              <a:rPr lang="en-GB" sz="2600" dirty="0">
                <a:latin typeface="Calibri Light" panose="020F0302020204030204" pitchFamily="34" charset="0"/>
                <a:ea typeface="Calibri" panose="020F0502020204030204" pitchFamily="34" charset="0"/>
                <a:cs typeface="Calibri Light" panose="020F0302020204030204" pitchFamily="34" charset="0"/>
              </a:rPr>
              <a:t>As part of its R&amp;D, the company designs a model of a multi-resonant continuous wave klystron of around 2 kW to operate in the C band. </a:t>
            </a:r>
            <a:endParaRPr lang="pl-PL" sz="26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8" name="Prostokąt 7">
            <a:extLst>
              <a:ext uri="{FF2B5EF4-FFF2-40B4-BE49-F238E27FC236}">
                <a16:creationId xmlns:a16="http://schemas.microsoft.com/office/drawing/2014/main" id="{D102BD76-7D4A-4DE0-BAC0-4076C6E67379}"/>
              </a:ext>
            </a:extLst>
          </p:cNvPr>
          <p:cNvSpPr/>
          <p:nvPr/>
        </p:nvSpPr>
        <p:spPr>
          <a:xfrm>
            <a:off x="1241314" y="5623426"/>
            <a:ext cx="17793555" cy="6134500"/>
          </a:xfrm>
          <a:prstGeom prst="rect">
            <a:avLst/>
          </a:prstGeom>
        </p:spPr>
        <p:txBody>
          <a:bodyPr wrap="square">
            <a:spAutoFit/>
          </a:bodyPr>
          <a:lstStyle/>
          <a:p>
            <a:pPr marL="457200" indent="-457200" algn="just">
              <a:lnSpc>
                <a:spcPct val="150000"/>
              </a:lnSpc>
              <a:spcAft>
                <a:spcPts val="800"/>
              </a:spcAft>
              <a:buFont typeface="Wingdings" panose="05000000000000000000" pitchFamily="2" charset="2"/>
              <a:buChar char="v"/>
            </a:pPr>
            <a:r>
              <a:rPr lang="pl-PL" sz="2600" b="1" dirty="0">
                <a:latin typeface="Calibri Light" panose="020F0302020204030204" pitchFamily="34" charset="0"/>
                <a:ea typeface="Calibri" panose="020F0502020204030204" pitchFamily="34" charset="0"/>
                <a:cs typeface="Calibri Light" panose="020F0302020204030204" pitchFamily="34" charset="0"/>
              </a:rPr>
              <a:t>MICROWAVE GENERATOR FOR S-BAND - </a:t>
            </a:r>
            <a:r>
              <a:rPr lang="en-GB" sz="2600" b="1" dirty="0">
                <a:latin typeface="Calibri Light" panose="020F0302020204030204" pitchFamily="34" charset="0"/>
                <a:ea typeface="Calibri" panose="020F0502020204030204" pitchFamily="34" charset="0"/>
                <a:cs typeface="Calibri Light" panose="020F0302020204030204" pitchFamily="34" charset="0"/>
              </a:rPr>
              <a:t>Medicine and radiotherapy</a:t>
            </a:r>
            <a:r>
              <a:rPr lang="pl-PL" sz="2600" b="1" dirty="0">
                <a:latin typeface="Calibri Light" panose="020F0302020204030204" pitchFamily="34" charset="0"/>
                <a:ea typeface="Calibri" panose="020F0502020204030204" pitchFamily="34" charset="0"/>
                <a:cs typeface="Calibri Light" panose="020F0302020204030204" pitchFamily="34" charset="0"/>
              </a:rPr>
              <a:t>. </a:t>
            </a:r>
            <a:r>
              <a:rPr lang="en-GB" sz="2600" dirty="0">
                <a:latin typeface="Calibri Light" panose="020F0302020204030204" pitchFamily="34" charset="0"/>
                <a:ea typeface="Calibri" panose="020F0502020204030204" pitchFamily="34" charset="0"/>
                <a:cs typeface="Calibri Light" panose="020F0302020204030204" pitchFamily="34" charset="0"/>
              </a:rPr>
              <a:t>Dedicated to medical devices enabling radical radiotherapy and specialised procedures by the use of beam of photons, electrons and protons of high energies.</a:t>
            </a:r>
            <a:r>
              <a:rPr lang="pl-PL" sz="2600" dirty="0">
                <a:latin typeface="Calibri Light" panose="020F0302020204030204" pitchFamily="34" charset="0"/>
                <a:ea typeface="Calibri" panose="020F0502020204030204" pitchFamily="34" charset="0"/>
                <a:cs typeface="Calibri Light" panose="020F0302020204030204" pitchFamily="34" charset="0"/>
              </a:rPr>
              <a:t> </a:t>
            </a:r>
            <a:r>
              <a:rPr lang="en-GB" sz="2600" dirty="0">
                <a:latin typeface="Calibri Light" panose="020F0302020204030204" pitchFamily="34" charset="0"/>
                <a:ea typeface="Calibri" panose="020F0502020204030204" pitchFamily="34" charset="0"/>
                <a:cs typeface="Calibri Light" panose="020F0302020204030204" pitchFamily="34" charset="0"/>
              </a:rPr>
              <a:t>Kubara Lamina undertook to design and produce an HPM source for the purpose of a project carried out by the Military Academy of Technology. As part of the project, it is to construct a high power microwave generator that will generate single or packages of impulses of the width of single µs. The generator will be based on the impulse-driven magnetron connected with an antenna and a battery of supercapacitors. The generator will incorporate an impulse-driven magnetron for S band of the output capacity of above 2MW, a power supply source based on supercapacitors of the voltage of around 50kV, as well as an antenna of the directionality of above 10 </a:t>
            </a:r>
            <a:r>
              <a:rPr lang="en-GB" sz="2600" dirty="0" err="1">
                <a:latin typeface="Calibri Light" panose="020F0302020204030204" pitchFamily="34" charset="0"/>
                <a:ea typeface="Calibri" panose="020F0502020204030204" pitchFamily="34" charset="0"/>
                <a:cs typeface="Calibri Light" panose="020F0302020204030204" pitchFamily="34" charset="0"/>
              </a:rPr>
              <a:t>dBi</a:t>
            </a:r>
            <a:r>
              <a:rPr lang="en-GB" sz="2600" dirty="0">
                <a:latin typeface="Calibri Light" panose="020F0302020204030204" pitchFamily="34" charset="0"/>
                <a:ea typeface="Calibri" panose="020F0502020204030204" pitchFamily="34" charset="0"/>
                <a:cs typeface="Calibri Light" panose="020F0302020204030204" pitchFamily="34" charset="0"/>
              </a:rPr>
              <a:t>. The HPM generator parameters will be controlled electronically. </a:t>
            </a:r>
            <a:r>
              <a:rPr lang="pl-PL" sz="2600" dirty="0">
                <a:latin typeface="Calibri Light" panose="020F0302020204030204" pitchFamily="34" charset="0"/>
                <a:ea typeface="Calibri" panose="020F0502020204030204" pitchFamily="34" charset="0"/>
                <a:cs typeface="Calibri Light" panose="020F0302020204030204" pitchFamily="34" charset="0"/>
              </a:rPr>
              <a:t> </a:t>
            </a:r>
            <a:r>
              <a:rPr lang="en-GB" sz="2600" dirty="0">
                <a:latin typeface="Calibri Light" panose="020F0302020204030204" pitchFamily="34" charset="0"/>
                <a:ea typeface="Calibri" panose="020F0502020204030204" pitchFamily="34" charset="0"/>
                <a:cs typeface="Calibri Light" panose="020F0302020204030204" pitchFamily="34" charset="0"/>
              </a:rPr>
              <a:t>At present, the company designs an S-band magnetron block and a switched-mode power supply. </a:t>
            </a:r>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pPr algn="just">
              <a:lnSpc>
                <a:spcPct val="150000"/>
              </a:lnSpc>
              <a:spcAft>
                <a:spcPts val="800"/>
              </a:spcAft>
            </a:pPr>
            <a:endParaRPr lang="pl-PL" sz="2600"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109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ED11EC9-A225-41A7-94BA-E58DA5B258D9}"/>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48EB35BF-9474-4FB9-8D47-990BDF06AC5E}"/>
              </a:ext>
            </a:extLst>
          </p:cNvPr>
          <p:cNvSpPr/>
          <p:nvPr/>
        </p:nvSpPr>
        <p:spPr>
          <a:xfrm>
            <a:off x="509454" y="2479431"/>
            <a:ext cx="19026553" cy="3631250"/>
          </a:xfrm>
          <a:prstGeom prst="rect">
            <a:avLst/>
          </a:prstGeom>
        </p:spPr>
        <p:txBody>
          <a:bodyPr wrap="square">
            <a:spAutoFit/>
          </a:bodyPr>
          <a:lstStyle/>
          <a:p>
            <a:pPr algn="just" fontAlgn="base" hangingPunct="0">
              <a:lnSpc>
                <a:spcPct val="150000"/>
              </a:lnSpc>
            </a:pPr>
            <a:endParaRPr lang="pl-PL" sz="2600" dirty="0">
              <a:latin typeface="Calibri Light" panose="020F0302020204030204" pitchFamily="34" charset="0"/>
              <a:cs typeface="Calibri Light" panose="020F0302020204030204" pitchFamily="34" charset="0"/>
            </a:endParaRPr>
          </a:p>
          <a:p>
            <a:pPr algn="just" fontAlgn="base" hangingPunct="0">
              <a:lnSpc>
                <a:spcPct val="150000"/>
              </a:lnSpc>
            </a:pPr>
            <a:endParaRPr lang="pl-PL" sz="2600" dirty="0">
              <a:latin typeface="Calibri Light" panose="020F0302020204030204" pitchFamily="34" charset="0"/>
              <a:cs typeface="Calibri Light" panose="020F0302020204030204" pitchFamily="34" charset="0"/>
            </a:endParaRPr>
          </a:p>
          <a:p>
            <a:pPr algn="just" fontAlgn="base" hangingPunct="0">
              <a:lnSpc>
                <a:spcPct val="150000"/>
              </a:lnSpc>
            </a:pPr>
            <a:endParaRPr lang="pl-PL" sz="2600" dirty="0">
              <a:latin typeface="Calibri Light" panose="020F0302020204030204" pitchFamily="34" charset="0"/>
              <a:cs typeface="Calibri Light" panose="020F0302020204030204" pitchFamily="34" charset="0"/>
            </a:endParaRPr>
          </a:p>
          <a:p>
            <a:pPr marL="342900" indent="-342900" algn="just">
              <a:lnSpc>
                <a:spcPct val="150000"/>
              </a:lnSpc>
              <a:buFont typeface="Wingdings" panose="05000000000000000000" pitchFamily="2" charset="2"/>
              <a:buChar char="v"/>
            </a:pPr>
            <a:endParaRPr lang="pl-PL" sz="2600" b="1" dirty="0">
              <a:solidFill>
                <a:schemeClr val="tx1">
                  <a:lumMod val="95000"/>
                  <a:lumOff val="5000"/>
                </a:schemeClr>
              </a:solidFill>
              <a:latin typeface="Calibri Light" panose="020F0302020204030204" pitchFamily="34" charset="0"/>
              <a:cs typeface="Calibri Light" panose="020F0302020204030204" pitchFamily="34" charset="0"/>
            </a:endParaRPr>
          </a:p>
          <a:p>
            <a:pPr marL="192884" indent="-192884" algn="just">
              <a:lnSpc>
                <a:spcPct val="150000"/>
              </a:lnSpc>
              <a:buFont typeface="Arial" panose="020B0604020202020204" pitchFamily="34" charset="0"/>
              <a:buChar char="•"/>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marL="192884" indent="-192884" algn="just">
              <a:lnSpc>
                <a:spcPct val="150000"/>
              </a:lnSpc>
              <a:buFont typeface="Arial" panose="020B0604020202020204" pitchFamily="34" charset="0"/>
              <a:buChar char="•"/>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p:txBody>
      </p:sp>
      <p:sp>
        <p:nvSpPr>
          <p:cNvPr id="6" name="Tytuł 3">
            <a:extLst>
              <a:ext uri="{FF2B5EF4-FFF2-40B4-BE49-F238E27FC236}">
                <a16:creationId xmlns:a16="http://schemas.microsoft.com/office/drawing/2014/main" id="{1E085F8C-BD9F-4144-86E4-6D452B7DDEE9}"/>
              </a:ext>
            </a:extLst>
          </p:cNvPr>
          <p:cNvSpPr txBox="1">
            <a:spLocks/>
          </p:cNvSpPr>
          <p:nvPr/>
        </p:nvSpPr>
        <p:spPr>
          <a:xfrm>
            <a:off x="3534508" y="756138"/>
            <a:ext cx="15421708" cy="1197604"/>
          </a:xfrm>
          <a:prstGeom prst="rect">
            <a:avLst/>
          </a:prstGeom>
          <a:solidFill>
            <a:srgbClr val="C00000">
              <a:alpha val="74000"/>
            </a:srgbClr>
          </a:solidFill>
          <a:ln>
            <a:solidFill>
              <a:srgbClr val="C00000"/>
            </a:solidFill>
          </a:ln>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3600" b="1" dirty="0">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RENTAL OF SPACES</a:t>
            </a:r>
            <a:endParaRPr lang="pl-PL" sz="3600" b="1" dirty="0">
              <a:latin typeface="Calibri" panose="020F0502020204030204" pitchFamily="34" charset="0"/>
              <a:cs typeface="Calibri" panose="020F0502020204030204" pitchFamily="34" charset="0"/>
            </a:endParaRPr>
          </a:p>
        </p:txBody>
      </p:sp>
      <p:sp>
        <p:nvSpPr>
          <p:cNvPr id="2" name="Prostokąt 1">
            <a:extLst>
              <a:ext uri="{FF2B5EF4-FFF2-40B4-BE49-F238E27FC236}">
                <a16:creationId xmlns:a16="http://schemas.microsoft.com/office/drawing/2014/main" id="{2E06541C-8DF5-40A1-87E5-34465AEE952C}"/>
              </a:ext>
            </a:extLst>
          </p:cNvPr>
          <p:cNvSpPr/>
          <p:nvPr/>
        </p:nvSpPr>
        <p:spPr>
          <a:xfrm>
            <a:off x="1236626" y="2350120"/>
            <a:ext cx="16364035" cy="3031086"/>
          </a:xfrm>
          <a:prstGeom prst="rect">
            <a:avLst/>
          </a:prstGeom>
        </p:spPr>
        <p:txBody>
          <a:bodyPr wrap="square">
            <a:spAutoFit/>
          </a:bodyPr>
          <a:lstStyle/>
          <a:p>
            <a:r>
              <a:rPr lang="pl-PL" sz="2600" dirty="0">
                <a:latin typeface="Calibri Light" panose="020F0302020204030204" pitchFamily="34" charset="0"/>
                <a:cs typeface="Calibri Light" panose="020F0302020204030204" pitchFamily="34" charset="0"/>
              </a:rPr>
              <a:t>The </a:t>
            </a:r>
            <a:r>
              <a:rPr lang="pl-PL" sz="2600" dirty="0" err="1">
                <a:latin typeface="Calibri Light" panose="020F0302020204030204" pitchFamily="34" charset="0"/>
                <a:cs typeface="Calibri Light" panose="020F0302020204030204" pitchFamily="34" charset="0"/>
              </a:rPr>
              <a:t>area</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covers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over</a:t>
            </a:r>
            <a:r>
              <a:rPr lang="pl-PL" sz="2600" dirty="0">
                <a:latin typeface="Calibri Light" panose="020F0302020204030204" pitchFamily="34" charset="0"/>
                <a:cs typeface="Calibri Light" panose="020F0302020204030204" pitchFamily="34" charset="0"/>
              </a:rPr>
              <a:t> 20,000 m2 of </a:t>
            </a:r>
            <a:r>
              <a:rPr lang="pl-PL" sz="2600" dirty="0" err="1">
                <a:latin typeface="Calibri Light" panose="020F0302020204030204" pitchFamily="34" charset="0"/>
                <a:cs typeface="Calibri Light" panose="020F0302020204030204" pitchFamily="34" charset="0"/>
              </a:rPr>
              <a:t>office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warehouse</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production</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halls</a:t>
            </a:r>
            <a:r>
              <a:rPr lang="pl-PL" sz="2600" dirty="0">
                <a:latin typeface="Calibri Light" panose="020F0302020204030204" pitchFamily="34" charset="0"/>
                <a:cs typeface="Calibri Light" panose="020F0302020204030204" pitchFamily="34" charset="0"/>
              </a:rPr>
              <a:t>. We </a:t>
            </a:r>
            <a:r>
              <a:rPr lang="pl-PL" sz="2600" dirty="0" err="1">
                <a:latin typeface="Calibri Light" panose="020F0302020204030204" pitchFamily="34" charset="0"/>
                <a:cs typeface="Calibri Light" panose="020F0302020204030204" pitchFamily="34" charset="0"/>
              </a:rPr>
              <a:t>have</a:t>
            </a:r>
            <a:r>
              <a:rPr lang="pl-PL" sz="2600" dirty="0">
                <a:latin typeface="Calibri Light" panose="020F0302020204030204" pitchFamily="34" charset="0"/>
                <a:cs typeface="Calibri Light" panose="020F0302020204030204" pitchFamily="34" charset="0"/>
              </a:rPr>
              <a:t> a </a:t>
            </a:r>
            <a:r>
              <a:rPr lang="pl-PL" sz="2600" dirty="0" err="1">
                <a:latin typeface="Calibri Light" panose="020F0302020204030204" pitchFamily="34" charset="0"/>
                <a:cs typeface="Calibri Light" panose="020F0302020204030204" pitchFamily="34" charset="0"/>
              </a:rPr>
              <a:t>developed</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professional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technical</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energy</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infrastructure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necessary</a:t>
            </a:r>
            <a:r>
              <a:rPr lang="pl-PL" sz="2600" dirty="0">
                <a:latin typeface="Calibri Light" panose="020F0302020204030204" pitchFamily="34" charset="0"/>
                <a:cs typeface="Calibri Light" panose="020F0302020204030204" pitchFamily="34" charset="0"/>
              </a:rPr>
              <a:t> to </a:t>
            </a:r>
            <a:r>
              <a:rPr lang="pl-PL" sz="2600" dirty="0" err="1">
                <a:latin typeface="Calibri Light" panose="020F0302020204030204" pitchFamily="34" charset="0"/>
                <a:cs typeface="Calibri Light" panose="020F0302020204030204" pitchFamily="34" charset="0"/>
              </a:rPr>
              <a:t>conduct</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demanding</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businesses</a:t>
            </a:r>
            <a:r>
              <a:rPr lang="pl-PL" sz="2600" dirty="0">
                <a:latin typeface="Calibri Light" panose="020F0302020204030204" pitchFamily="34" charset="0"/>
                <a:cs typeface="Calibri Light" panose="020F0302020204030204" pitchFamily="34" charset="0"/>
              </a:rPr>
              <a:t>.</a:t>
            </a:r>
          </a:p>
          <a:p>
            <a:r>
              <a:rPr lang="pl-PL" sz="2600" dirty="0">
                <a:latin typeface="Calibri Light" panose="020F0302020204030204" pitchFamily="34" charset="0"/>
                <a:cs typeface="Calibri Light" panose="020F0302020204030204" pitchFamily="34" charset="0"/>
              </a:rPr>
              <a:t> </a:t>
            </a:r>
          </a:p>
          <a:p>
            <a:pPr>
              <a:lnSpc>
                <a:spcPct val="150000"/>
              </a:lnSpc>
            </a:pPr>
            <a:r>
              <a:rPr lang="pl-PL" sz="2600" dirty="0">
                <a:latin typeface="Calibri Light" panose="020F0302020204030204" pitchFamily="34" charset="0"/>
                <a:cs typeface="Calibri Light" panose="020F0302020204030204" pitchFamily="34" charset="0"/>
              </a:rPr>
              <a:t>We </a:t>
            </a:r>
            <a:r>
              <a:rPr lang="pl-PL" sz="2600" dirty="0" err="1">
                <a:latin typeface="Calibri Light" panose="020F0302020204030204" pitchFamily="34" charset="0"/>
                <a:cs typeface="Calibri Light" panose="020F0302020204030204" pitchFamily="34" charset="0"/>
              </a:rPr>
              <a:t>provide</a:t>
            </a:r>
            <a:r>
              <a:rPr lang="pl-PL" sz="2600" dirty="0">
                <a:latin typeface="Calibri Light" panose="020F0302020204030204" pitchFamily="34" charset="0"/>
                <a:cs typeface="Calibri Light" panose="020F0302020204030204" pitchFamily="34" charset="0"/>
              </a:rPr>
              <a:t> the </a:t>
            </a:r>
            <a:r>
              <a:rPr lang="pl-PL" sz="2600" dirty="0" err="1">
                <a:latin typeface="Calibri Light" panose="020F0302020204030204" pitchFamily="34" charset="0"/>
                <a:cs typeface="Calibri Light" panose="020F0302020204030204" pitchFamily="34" charset="0"/>
              </a:rPr>
              <a:t>necessary</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energy</a:t>
            </a:r>
            <a:r>
              <a:rPr lang="pl-PL" sz="2600" dirty="0">
                <a:latin typeface="Calibri Light" panose="020F0302020204030204" pitchFamily="34" charset="0"/>
                <a:cs typeface="Calibri Light" panose="020F0302020204030204" pitchFamily="34" charset="0"/>
              </a:rPr>
              <a:t> utilities, we </a:t>
            </a:r>
            <a:r>
              <a:rPr lang="pl-PL" sz="2600" dirty="0" err="1">
                <a:latin typeface="Calibri Light" panose="020F0302020204030204" pitchFamily="34" charset="0"/>
                <a:cs typeface="Calibri Light" panose="020F0302020204030204" pitchFamily="34" charset="0"/>
              </a:rPr>
              <a:t>have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our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own</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water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intake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chemical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wastewater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neutralizer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galvanizing</a:t>
            </a:r>
            <a:r>
              <a:rPr lang="pl-PL" sz="2600" dirty="0">
                <a:latin typeface="Calibri Light" panose="020F0302020204030204" pitchFamily="34" charset="0"/>
                <a:cs typeface="Calibri Light" panose="020F0302020204030204" pitchFamily="34" charset="0"/>
              </a:rPr>
              <a:t> plant and 4.5 MW </a:t>
            </a:r>
            <a:r>
              <a:rPr lang="pl-PL" sz="2600" dirty="0" err="1">
                <a:latin typeface="Calibri Light" panose="020F0302020204030204" pitchFamily="34" charset="0"/>
                <a:cs typeface="Calibri Light" panose="020F0302020204030204" pitchFamily="34" charset="0"/>
              </a:rPr>
              <a:t>boiler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room</a:t>
            </a:r>
            <a:r>
              <a:rPr lang="pl-PL" sz="2600" dirty="0">
                <a:latin typeface="Calibri Light" panose="020F0302020204030204" pitchFamily="34" charset="0"/>
                <a:cs typeface="Calibri Light" panose="020F0302020204030204" pitchFamily="34" charset="0"/>
              </a:rPr>
              <a:t> with the </a:t>
            </a:r>
            <a:r>
              <a:rPr lang="pl-PL" sz="2600" dirty="0" err="1">
                <a:latin typeface="Calibri Light" panose="020F0302020204030204" pitchFamily="34" charset="0"/>
                <a:cs typeface="Calibri Light" panose="020F0302020204030204" pitchFamily="34" charset="0"/>
              </a:rPr>
              <a:t>possibility</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power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increase</a:t>
            </a:r>
            <a:r>
              <a:rPr lang="pl-PL" sz="2600" dirty="0">
                <a:latin typeface="Calibri Light" panose="020F0302020204030204" pitchFamily="34" charset="0"/>
                <a:cs typeface="Calibri Light" panose="020F0302020204030204" pitchFamily="34" charset="0"/>
              </a:rPr>
              <a:t>, we </a:t>
            </a:r>
            <a:r>
              <a:rPr lang="pl-PL" sz="2600" dirty="0" err="1">
                <a:latin typeface="Calibri Light" panose="020F0302020204030204" pitchFamily="34" charset="0"/>
                <a:cs typeface="Calibri Light" panose="020F0302020204030204" pitchFamily="34" charset="0"/>
              </a:rPr>
              <a:t>also</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have</a:t>
            </a:r>
            <a:r>
              <a:rPr lang="pl-PL" sz="2600" dirty="0">
                <a:latin typeface="Calibri Light" panose="020F0302020204030204" pitchFamily="34" charset="0"/>
                <a:cs typeface="Calibri Light" panose="020F0302020204030204" pitchFamily="34" charset="0"/>
              </a:rPr>
              <a:t> the </a:t>
            </a:r>
            <a:r>
              <a:rPr lang="pl-PL" sz="2600" dirty="0" err="1">
                <a:latin typeface="Calibri Light" panose="020F0302020204030204" pitchFamily="34" charset="0"/>
                <a:cs typeface="Calibri Light" panose="020F0302020204030204" pitchFamily="34" charset="0"/>
              </a:rPr>
              <a:t>installation</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technical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gases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hydrogen</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nitrogen</a:t>
            </a:r>
            <a:r>
              <a:rPr lang="pl-PL" sz="2600" dirty="0">
                <a:latin typeface="Calibri Light" panose="020F0302020204030204" pitchFamily="34" charset="0"/>
                <a:cs typeface="Calibri Light" panose="020F0302020204030204" pitchFamily="34" charset="0"/>
              </a:rPr>
              <a:t>.</a:t>
            </a:r>
          </a:p>
        </p:txBody>
      </p:sp>
      <p:sp>
        <p:nvSpPr>
          <p:cNvPr id="5" name="Rectangle 3">
            <a:extLst>
              <a:ext uri="{FF2B5EF4-FFF2-40B4-BE49-F238E27FC236}">
                <a16:creationId xmlns:a16="http://schemas.microsoft.com/office/drawing/2014/main" id="{F566561B-795C-44C7-987B-AD69BB6D92DF}"/>
              </a:ext>
            </a:extLst>
          </p:cNvPr>
          <p:cNvSpPr>
            <a:spLocks noChangeArrowheads="1"/>
          </p:cNvSpPr>
          <p:nvPr/>
        </p:nvSpPr>
        <p:spPr bwMode="auto">
          <a:xfrm>
            <a:off x="0" y="0"/>
            <a:ext cx="2167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899829" rIns="899829" bIns="899829" numCol="1" anchor="ctr" anchorCtr="0" compatLnSpc="1">
            <a:prstTxWarp prst="textNoShape">
              <a:avLst/>
            </a:prstTxWarp>
            <a:spAutoFit/>
          </a:bodyPr>
          <a:lstStyle/>
          <a:p>
            <a:endParaRPr lang="pl-PL"/>
          </a:p>
        </p:txBody>
      </p:sp>
      <p:sp>
        <p:nvSpPr>
          <p:cNvPr id="10" name="Prostokąt 9">
            <a:extLst>
              <a:ext uri="{FF2B5EF4-FFF2-40B4-BE49-F238E27FC236}">
                <a16:creationId xmlns:a16="http://schemas.microsoft.com/office/drawing/2014/main" id="{642E9754-3CC8-4CE1-9463-73ACEC2A1746}"/>
              </a:ext>
            </a:extLst>
          </p:cNvPr>
          <p:cNvSpPr/>
          <p:nvPr/>
        </p:nvSpPr>
        <p:spPr>
          <a:xfrm>
            <a:off x="1297401" y="5864783"/>
            <a:ext cx="4974369" cy="5632311"/>
          </a:xfrm>
          <a:prstGeom prst="rect">
            <a:avLst/>
          </a:prstGeom>
          <a:ln>
            <a:solidFill>
              <a:schemeClr val="bg1">
                <a:lumMod val="95000"/>
              </a:schemeClr>
            </a:solidFill>
          </a:ln>
        </p:spPr>
        <p:txBody>
          <a:bodyPr wrap="square">
            <a:spAutoFit/>
          </a:bodyPr>
          <a:lstStyle/>
          <a:p>
            <a:pPr algn="ctr"/>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pPr algn="ctr"/>
            <a:r>
              <a:rPr lang="pl-PL" sz="2400" b="1" dirty="0" err="1">
                <a:latin typeface="Calibri Light" panose="020F0302020204030204" pitchFamily="34" charset="0"/>
                <a:ea typeface="Calibri" panose="020F0502020204030204" pitchFamily="34" charset="0"/>
                <a:cs typeface="Calibri Light" panose="020F0302020204030204" pitchFamily="34" charset="0"/>
              </a:rPr>
              <a:t>Offices</a:t>
            </a:r>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pPr algn="ctr"/>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r>
              <a:rPr lang="pl-PL" sz="2400" dirty="0" err="1">
                <a:latin typeface="Calibri Light" panose="020F0302020204030204" pitchFamily="34" charset="0"/>
                <a:cs typeface="Calibri Light" panose="020F0302020204030204" pitchFamily="34" charset="0"/>
              </a:rPr>
              <a:t>Areas</a:t>
            </a:r>
            <a:r>
              <a:rPr lang="pl-PL" sz="2400" dirty="0">
                <a:latin typeface="Calibri Light" panose="020F0302020204030204" pitchFamily="34" charset="0"/>
                <a:cs typeface="Calibri Light" panose="020F0302020204030204" pitchFamily="34" charset="0"/>
              </a:rPr>
              <a:t> from 15 m</a:t>
            </a:r>
            <a:r>
              <a:rPr lang="pl-PL" sz="2400" baseline="30000" dirty="0">
                <a:latin typeface="Calibri Light" panose="020F0302020204030204" pitchFamily="34" charset="0"/>
                <a:cs typeface="Calibri Light" panose="020F0302020204030204" pitchFamily="34" charset="0"/>
              </a:rPr>
              <a:t>2</a:t>
            </a:r>
            <a:r>
              <a:rPr lang="pl-PL" sz="2400" dirty="0">
                <a:latin typeface="Calibri Light" panose="020F0302020204030204" pitchFamily="34" charset="0"/>
                <a:cs typeface="Calibri Light" panose="020F0302020204030204" pitchFamily="34" charset="0"/>
              </a:rPr>
              <a:t> to 35 m</a:t>
            </a:r>
            <a:r>
              <a:rPr lang="pl-PL" sz="2400" baseline="30000" dirty="0">
                <a:latin typeface="Calibri Light" panose="020F0302020204030204" pitchFamily="34" charset="0"/>
                <a:cs typeface="Calibri Light" panose="020F0302020204030204" pitchFamily="34" charset="0"/>
              </a:rPr>
              <a:t>2</a:t>
            </a:r>
            <a:endParaRPr lang="pl-PL" sz="2400" dirty="0">
              <a:latin typeface="Calibri Light" panose="020F0302020204030204" pitchFamily="34" charset="0"/>
              <a:cs typeface="Calibri Light" panose="020F0302020204030204" pitchFamily="34" charset="0"/>
            </a:endParaRPr>
          </a:p>
          <a:p>
            <a:r>
              <a:rPr lang="pl-PL" sz="2400" dirty="0">
                <a:latin typeface="Calibri Light" panose="020F0302020204030204" pitchFamily="34" charset="0"/>
                <a:cs typeface="Calibri Light" panose="020F0302020204030204" pitchFamily="34" charset="0"/>
              </a:rPr>
              <a:t>A </a:t>
            </a:r>
            <a:r>
              <a:rPr lang="pl-PL" sz="2400" dirty="0" err="1">
                <a:latin typeface="Calibri Light" panose="020F0302020204030204" pitchFamily="34" charset="0"/>
                <a:cs typeface="Calibri Light" panose="020F0302020204030204" pitchFamily="34" charset="0"/>
              </a:rPr>
              <a:t>large</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number</a:t>
            </a:r>
            <a:r>
              <a:rPr lang="pl-PL" sz="2400" dirty="0">
                <a:latin typeface="Calibri Light" panose="020F0302020204030204" pitchFamily="34" charset="0"/>
                <a:cs typeface="Calibri Light" panose="020F0302020204030204" pitchFamily="34" charset="0"/>
              </a:rPr>
              <a:t> of </a:t>
            </a:r>
            <a:r>
              <a:rPr lang="pl-PL" sz="2400" dirty="0" err="1">
                <a:latin typeface="Calibri Light" panose="020F0302020204030204" pitchFamily="34" charset="0"/>
                <a:cs typeface="Calibri Light" panose="020F0302020204030204" pitchFamily="34" charset="0"/>
              </a:rPr>
              <a:t>offices</a:t>
            </a:r>
            <a:r>
              <a:rPr lang="pl-PL" sz="2400" dirty="0">
                <a:latin typeface="Calibri Light" panose="020F0302020204030204" pitchFamily="34" charset="0"/>
                <a:cs typeface="Calibri Light" panose="020F0302020204030204" pitchFamily="34" charset="0"/>
              </a:rPr>
              <a:t> in a </a:t>
            </a:r>
            <a:r>
              <a:rPr lang="pl-PL" sz="2400" dirty="0" err="1">
                <a:latin typeface="Calibri Light" panose="020F0302020204030204" pitchFamily="34" charset="0"/>
                <a:cs typeface="Calibri Light" panose="020F0302020204030204" pitchFamily="34" charset="0"/>
              </a:rPr>
              <a:t>fenced</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area</a:t>
            </a:r>
            <a:r>
              <a:rPr lang="pl-PL" sz="2400" dirty="0">
                <a:latin typeface="Calibri Light" panose="020F0302020204030204" pitchFamily="34" charset="0"/>
                <a:cs typeface="Calibri Light" panose="020F0302020204030204" pitchFamily="34" charset="0"/>
              </a:rPr>
              <a:t> with </a:t>
            </a:r>
            <a:r>
              <a:rPr lang="pl-PL" sz="2400" dirty="0" err="1">
                <a:latin typeface="Calibri Light" panose="020F0302020204030204" pitchFamily="34" charset="0"/>
                <a:cs typeface="Calibri Light" panose="020F0302020204030204" pitchFamily="34" charset="0"/>
              </a:rPr>
              <a:t>security</a:t>
            </a:r>
            <a:r>
              <a:rPr lang="pl-PL" sz="2400" dirty="0">
                <a:latin typeface="Calibri Light" panose="020F0302020204030204" pitchFamily="34" charset="0"/>
                <a:cs typeface="Calibri Light" panose="020F0302020204030204" pitchFamily="34" charset="0"/>
              </a:rPr>
              <a:t> and </a:t>
            </a:r>
            <a:r>
              <a:rPr lang="pl-PL" sz="2400" dirty="0" err="1">
                <a:latin typeface="Calibri Light" panose="020F0302020204030204" pitchFamily="34" charset="0"/>
                <a:cs typeface="Calibri Light" panose="020F0302020204030204" pitchFamily="34" charset="0"/>
              </a:rPr>
              <a:t>social</a:t>
            </a:r>
            <a:r>
              <a:rPr lang="pl-PL" sz="2400" dirty="0">
                <a:latin typeface="Calibri Light" panose="020F0302020204030204" pitchFamily="34" charset="0"/>
                <a:cs typeface="Calibri Light" panose="020F0302020204030204" pitchFamily="34" charset="0"/>
              </a:rPr>
              <a:t> and </a:t>
            </a:r>
            <a:r>
              <a:rPr lang="pl-PL" sz="2400" dirty="0" err="1">
                <a:latin typeface="Calibri Light" panose="020F0302020204030204" pitchFamily="34" charset="0"/>
                <a:cs typeface="Calibri Light" panose="020F0302020204030204" pitchFamily="34" charset="0"/>
              </a:rPr>
              <a:t>sanitary</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facilities</a:t>
            </a:r>
            <a:r>
              <a:rPr lang="pl-PL" sz="2400" dirty="0">
                <a:latin typeface="Calibri Light" panose="020F0302020204030204" pitchFamily="34" charset="0"/>
                <a:cs typeface="Calibri Light" panose="020F0302020204030204" pitchFamily="34" charset="0"/>
              </a:rPr>
              <a:t>.</a:t>
            </a:r>
          </a:p>
          <a:p>
            <a:r>
              <a:rPr lang="pl-PL" sz="2400" dirty="0" err="1">
                <a:latin typeface="Calibri Light" panose="020F0302020204030204" pitchFamily="34" charset="0"/>
                <a:cs typeface="Calibri Light" panose="020F0302020204030204" pitchFamily="34" charset="0"/>
              </a:rPr>
              <a:t>fenced</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area</a:t>
            </a:r>
            <a:endParaRPr lang="pl-PL" sz="2400" dirty="0">
              <a:latin typeface="Calibri Light" panose="020F0302020204030204" pitchFamily="34" charset="0"/>
              <a:cs typeface="Calibri Light" panose="020F0302020204030204" pitchFamily="34" charset="0"/>
            </a:endParaRPr>
          </a:p>
          <a:p>
            <a:r>
              <a:rPr lang="pl-PL" sz="2400" dirty="0">
                <a:latin typeface="Calibri Light" panose="020F0302020204030204" pitchFamily="34" charset="0"/>
                <a:cs typeface="Calibri Light" panose="020F0302020204030204" pitchFamily="34" charset="0"/>
              </a:rPr>
              <a:t> </a:t>
            </a:r>
          </a:p>
          <a:p>
            <a:r>
              <a:rPr lang="pl-PL" sz="2400" dirty="0">
                <a:latin typeface="Calibri Light" panose="020F0302020204030204" pitchFamily="34" charset="0"/>
                <a:cs typeface="Calibri Light" panose="020F0302020204030204" pitchFamily="34" charset="0"/>
              </a:rPr>
              <a:t>Connection to the Internet and </a:t>
            </a:r>
            <a:r>
              <a:rPr lang="pl-PL" sz="2400" dirty="0" err="1">
                <a:latin typeface="Calibri Light" panose="020F0302020204030204" pitchFamily="34" charset="0"/>
                <a:cs typeface="Calibri Light" panose="020F0302020204030204" pitchFamily="34" charset="0"/>
              </a:rPr>
              <a:t>telephone</a:t>
            </a:r>
            <a:r>
              <a:rPr lang="pl-PL" sz="2400" dirty="0">
                <a:latin typeface="Calibri Light" panose="020F0302020204030204" pitchFamily="34" charset="0"/>
                <a:cs typeface="Calibri Light" panose="020F0302020204030204" pitchFamily="34" charset="0"/>
              </a:rPr>
              <a:t> networks. Parking place.</a:t>
            </a:r>
          </a:p>
          <a:p>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pPr algn="just"/>
            <a:endParaRPr lang="pl-PL" sz="2400" dirty="0">
              <a:latin typeface="Calibri Light" panose="020F0302020204030204" pitchFamily="34" charset="0"/>
              <a:cs typeface="Calibri Light" panose="020F0302020204030204" pitchFamily="34" charset="0"/>
            </a:endParaRPr>
          </a:p>
          <a:p>
            <a:pPr algn="just"/>
            <a:endParaRPr lang="pl-PL" sz="2400" dirty="0">
              <a:latin typeface="Calibri Light" panose="020F0302020204030204" pitchFamily="34" charset="0"/>
              <a:cs typeface="Calibri Light" panose="020F0302020204030204" pitchFamily="34" charset="0"/>
            </a:endParaRPr>
          </a:p>
          <a:p>
            <a:pPr algn="just"/>
            <a:endParaRPr lang="pl-PL" sz="2400" dirty="0">
              <a:latin typeface="Calibri Light" panose="020F0302020204030204" pitchFamily="34" charset="0"/>
              <a:cs typeface="Calibri Light" panose="020F0302020204030204" pitchFamily="34" charset="0"/>
            </a:endParaRPr>
          </a:p>
        </p:txBody>
      </p:sp>
      <p:sp>
        <p:nvSpPr>
          <p:cNvPr id="11" name="Prostokąt 10">
            <a:extLst>
              <a:ext uri="{FF2B5EF4-FFF2-40B4-BE49-F238E27FC236}">
                <a16:creationId xmlns:a16="http://schemas.microsoft.com/office/drawing/2014/main" id="{7A1D90CA-11E1-491C-B7A7-DEF704F7E7D0}"/>
              </a:ext>
            </a:extLst>
          </p:cNvPr>
          <p:cNvSpPr/>
          <p:nvPr/>
        </p:nvSpPr>
        <p:spPr>
          <a:xfrm>
            <a:off x="7059717" y="5849393"/>
            <a:ext cx="4974369" cy="5601533"/>
          </a:xfrm>
          <a:prstGeom prst="rect">
            <a:avLst/>
          </a:prstGeom>
          <a:ln>
            <a:solidFill>
              <a:schemeClr val="bg1">
                <a:lumMod val="95000"/>
              </a:schemeClr>
            </a:solidFill>
          </a:ln>
        </p:spPr>
        <p:txBody>
          <a:bodyPr wrap="square">
            <a:spAutoFit/>
          </a:bodyPr>
          <a:lstStyle/>
          <a:p>
            <a:pPr algn="ctr"/>
            <a:endParaRPr lang="pl-PL" sz="2400" b="1" dirty="0">
              <a:latin typeface="Calibri Light" panose="020F0302020204030204" pitchFamily="34" charset="0"/>
              <a:cs typeface="Calibri Light" panose="020F0302020204030204" pitchFamily="34" charset="0"/>
            </a:endParaRPr>
          </a:p>
          <a:p>
            <a:pPr algn="ctr"/>
            <a:r>
              <a:rPr lang="pl-PL" sz="2400" b="1" dirty="0" err="1">
                <a:latin typeface="Calibri Light" panose="020F0302020204030204" pitchFamily="34" charset="0"/>
                <a:cs typeface="Calibri Light" panose="020F0302020204030204" pitchFamily="34" charset="0"/>
              </a:rPr>
              <a:t>Production</a:t>
            </a:r>
            <a:r>
              <a:rPr lang="pl-PL" sz="2400" b="1" dirty="0">
                <a:latin typeface="Calibri Light" panose="020F0302020204030204" pitchFamily="34" charset="0"/>
                <a:cs typeface="Calibri Light" panose="020F0302020204030204" pitchFamily="34" charset="0"/>
              </a:rPr>
              <a:t> </a:t>
            </a:r>
            <a:r>
              <a:rPr lang="pl-PL" sz="2400" b="1" dirty="0" err="1">
                <a:latin typeface="Calibri Light" panose="020F0302020204030204" pitchFamily="34" charset="0"/>
                <a:cs typeface="Calibri Light" panose="020F0302020204030204" pitchFamily="34" charset="0"/>
              </a:rPr>
              <a:t>facilities</a:t>
            </a:r>
            <a:r>
              <a:rPr lang="pl-PL" sz="2400" b="1" dirty="0">
                <a:latin typeface="Calibri Light" panose="020F0302020204030204" pitchFamily="34" charset="0"/>
                <a:cs typeface="Calibri Light" panose="020F0302020204030204" pitchFamily="34" charset="0"/>
              </a:rPr>
              <a:t> and </a:t>
            </a:r>
            <a:r>
              <a:rPr lang="pl-PL" sz="2400" b="1" dirty="0" err="1">
                <a:latin typeface="Calibri Light" panose="020F0302020204030204" pitchFamily="34" charset="0"/>
                <a:cs typeface="Calibri Light" panose="020F0302020204030204" pitchFamily="34" charset="0"/>
              </a:rPr>
              <a:t>warehouses</a:t>
            </a:r>
            <a:endParaRPr lang="pl-PL" sz="2400" b="1" dirty="0">
              <a:latin typeface="Calibri Light" panose="020F0302020204030204" pitchFamily="34" charset="0"/>
              <a:cs typeface="Calibri Light" panose="020F0302020204030204" pitchFamily="34" charset="0"/>
            </a:endParaRPr>
          </a:p>
          <a:p>
            <a:endParaRPr lang="pl-PL" dirty="0"/>
          </a:p>
          <a:p>
            <a:r>
              <a:rPr lang="pl-PL" sz="2400" dirty="0" err="1">
                <a:latin typeface="Calibri Light" panose="020F0302020204030204" pitchFamily="34" charset="0"/>
                <a:cs typeface="Calibri Light" panose="020F0302020204030204" pitchFamily="34" charset="0"/>
              </a:rPr>
              <a:t>Areas</a:t>
            </a:r>
            <a:r>
              <a:rPr lang="pl-PL" sz="2400" dirty="0">
                <a:latin typeface="Calibri Light" panose="020F0302020204030204" pitchFamily="34" charset="0"/>
                <a:cs typeface="Calibri Light" panose="020F0302020204030204" pitchFamily="34" charset="0"/>
              </a:rPr>
              <a:t> from 100 m</a:t>
            </a:r>
            <a:r>
              <a:rPr lang="pl-PL" sz="2400" baseline="30000" dirty="0">
                <a:latin typeface="Calibri Light" panose="020F0302020204030204" pitchFamily="34" charset="0"/>
                <a:cs typeface="Calibri Light" panose="020F0302020204030204" pitchFamily="34" charset="0"/>
              </a:rPr>
              <a:t>2</a:t>
            </a:r>
            <a:r>
              <a:rPr lang="pl-PL" sz="2400" dirty="0">
                <a:latin typeface="Calibri Light" panose="020F0302020204030204" pitchFamily="34" charset="0"/>
                <a:cs typeface="Calibri Light" panose="020F0302020204030204" pitchFamily="34" charset="0"/>
              </a:rPr>
              <a:t> to 950 m</a:t>
            </a:r>
            <a:r>
              <a:rPr lang="pl-PL" sz="2400" baseline="30000" dirty="0">
                <a:latin typeface="Calibri Light" panose="020F0302020204030204" pitchFamily="34" charset="0"/>
                <a:cs typeface="Calibri Light" panose="020F0302020204030204" pitchFamily="34" charset="0"/>
              </a:rPr>
              <a:t>2</a:t>
            </a:r>
            <a:endParaRPr lang="pl-PL" sz="2400" dirty="0">
              <a:latin typeface="Calibri Light" panose="020F0302020204030204" pitchFamily="34" charset="0"/>
              <a:cs typeface="Calibri Light" panose="020F0302020204030204" pitchFamily="34" charset="0"/>
            </a:endParaRPr>
          </a:p>
          <a:p>
            <a:r>
              <a:rPr lang="pl-PL" sz="2400" dirty="0">
                <a:latin typeface="Calibri Light" panose="020F0302020204030204" pitchFamily="34" charset="0"/>
                <a:cs typeface="Calibri Light" panose="020F0302020204030204" pitchFamily="34" charset="0"/>
              </a:rPr>
              <a:t>The </a:t>
            </a:r>
            <a:r>
              <a:rPr lang="pl-PL" sz="2400" dirty="0" err="1">
                <a:latin typeface="Calibri Light" panose="020F0302020204030204" pitchFamily="34" charset="0"/>
                <a:cs typeface="Calibri Light" panose="020F0302020204030204" pitchFamily="34" charset="0"/>
              </a:rPr>
              <a:t>halls</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are</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located</a:t>
            </a:r>
            <a:r>
              <a:rPr lang="pl-PL" sz="2400" dirty="0">
                <a:latin typeface="Calibri Light" panose="020F0302020204030204" pitchFamily="34" charset="0"/>
                <a:cs typeface="Calibri Light" panose="020F0302020204030204" pitchFamily="34" charset="0"/>
              </a:rPr>
              <a:t> in </a:t>
            </a:r>
            <a:r>
              <a:rPr lang="pl-PL" sz="2400" dirty="0" err="1">
                <a:latin typeface="Calibri Light" panose="020F0302020204030204" pitchFamily="34" charset="0"/>
                <a:cs typeface="Calibri Light" panose="020F0302020204030204" pitchFamily="34" charset="0"/>
              </a:rPr>
              <a:t>buildings</a:t>
            </a:r>
            <a:r>
              <a:rPr lang="pl-PL" sz="2400" dirty="0">
                <a:latin typeface="Calibri Light" panose="020F0302020204030204" pitchFamily="34" charset="0"/>
                <a:cs typeface="Calibri Light" panose="020F0302020204030204" pitchFamily="34" charset="0"/>
              </a:rPr>
              <a:t>, on a </a:t>
            </a:r>
            <a:r>
              <a:rPr lang="pl-PL" sz="2400" dirty="0" err="1">
                <a:latin typeface="Calibri Light" panose="020F0302020204030204" pitchFamily="34" charset="0"/>
                <a:cs typeface="Calibri Light" panose="020F0302020204030204" pitchFamily="34" charset="0"/>
              </a:rPr>
              <a:t>fenced</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area</a:t>
            </a:r>
            <a:r>
              <a:rPr lang="pl-PL" sz="2400" dirty="0">
                <a:latin typeface="Calibri Light" panose="020F0302020204030204" pitchFamily="34" charset="0"/>
                <a:cs typeface="Calibri Light" panose="020F0302020204030204" pitchFamily="34" charset="0"/>
              </a:rPr>
              <a:t> with </a:t>
            </a:r>
            <a:r>
              <a:rPr lang="pl-PL" sz="2400" dirty="0" err="1">
                <a:latin typeface="Calibri Light" panose="020F0302020204030204" pitchFamily="34" charset="0"/>
                <a:cs typeface="Calibri Light" panose="020F0302020204030204" pitchFamily="34" charset="0"/>
              </a:rPr>
              <a:t>security</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Social</a:t>
            </a:r>
            <a:r>
              <a:rPr lang="pl-PL" sz="2400" dirty="0">
                <a:latin typeface="Calibri Light" panose="020F0302020204030204" pitchFamily="34" charset="0"/>
                <a:cs typeface="Calibri Light" panose="020F0302020204030204" pitchFamily="34" charset="0"/>
              </a:rPr>
              <a:t> and </a:t>
            </a:r>
            <a:r>
              <a:rPr lang="pl-PL" sz="2400" dirty="0" err="1">
                <a:latin typeface="Calibri Light" panose="020F0302020204030204" pitchFamily="34" charset="0"/>
                <a:cs typeface="Calibri Light" panose="020F0302020204030204" pitchFamily="34" charset="0"/>
              </a:rPr>
              <a:t>sanitary</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facilities</a:t>
            </a:r>
            <a:r>
              <a:rPr lang="pl-PL" sz="2400" dirty="0">
                <a:latin typeface="Calibri Light" panose="020F0302020204030204" pitchFamily="34" charset="0"/>
                <a:cs typeface="Calibri Light" panose="020F0302020204030204" pitchFamily="34" charset="0"/>
              </a:rPr>
              <a:t>.</a:t>
            </a:r>
          </a:p>
          <a:p>
            <a:r>
              <a:rPr lang="pl-PL" sz="2400" dirty="0">
                <a:latin typeface="Calibri Light" panose="020F0302020204030204" pitchFamily="34" charset="0"/>
                <a:cs typeface="Calibri Light" panose="020F0302020204030204" pitchFamily="34" charset="0"/>
              </a:rPr>
              <a:t> </a:t>
            </a:r>
          </a:p>
          <a:p>
            <a:r>
              <a:rPr lang="pl-PL" sz="2400" dirty="0">
                <a:latin typeface="Calibri Light" panose="020F0302020204030204" pitchFamily="34" charset="0"/>
                <a:cs typeface="Calibri Light" panose="020F0302020204030204" pitchFamily="34" charset="0"/>
              </a:rPr>
              <a:t>Utilities: </a:t>
            </a:r>
            <a:r>
              <a:rPr lang="pl-PL" sz="2400" dirty="0" err="1">
                <a:latin typeface="Calibri Light" panose="020F0302020204030204" pitchFamily="34" charset="0"/>
                <a:cs typeface="Calibri Light" panose="020F0302020204030204" pitchFamily="34" charset="0"/>
              </a:rPr>
              <a:t>electricity</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own</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water</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intake</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hydrogen</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nitrogen</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oxygen</a:t>
            </a:r>
            <a:r>
              <a:rPr lang="pl-PL" sz="2400" dirty="0">
                <a:latin typeface="Calibri Light" panose="020F0302020204030204" pitchFamily="34" charset="0"/>
                <a:cs typeface="Calibri Light" panose="020F0302020204030204" pitchFamily="34" charset="0"/>
              </a:rPr>
              <a:t>, heating, </a:t>
            </a:r>
            <a:r>
              <a:rPr lang="pl-PL" sz="2400" dirty="0" err="1">
                <a:latin typeface="Calibri Light" panose="020F0302020204030204" pitchFamily="34" charset="0"/>
                <a:cs typeface="Calibri Light" panose="020F0302020204030204" pitchFamily="34" charset="0"/>
              </a:rPr>
              <a:t>sewage</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neutralization</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internet</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telephones</a:t>
            </a:r>
            <a:r>
              <a:rPr lang="pl-PL" sz="2400" dirty="0">
                <a:latin typeface="Calibri Light" panose="020F0302020204030204" pitchFamily="34" charset="0"/>
                <a:cs typeface="Calibri Light" panose="020F0302020204030204" pitchFamily="34" charset="0"/>
              </a:rPr>
              <a:t>. </a:t>
            </a:r>
          </a:p>
          <a:p>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2" name="Prostokąt 11">
            <a:extLst>
              <a:ext uri="{FF2B5EF4-FFF2-40B4-BE49-F238E27FC236}">
                <a16:creationId xmlns:a16="http://schemas.microsoft.com/office/drawing/2014/main" id="{61C84137-02C1-4D41-B2DD-AC9DA7DF227F}"/>
              </a:ext>
            </a:extLst>
          </p:cNvPr>
          <p:cNvSpPr/>
          <p:nvPr/>
        </p:nvSpPr>
        <p:spPr>
          <a:xfrm>
            <a:off x="12626292" y="5849393"/>
            <a:ext cx="4974369" cy="5478423"/>
          </a:xfrm>
          <a:prstGeom prst="rect">
            <a:avLst/>
          </a:prstGeom>
          <a:ln>
            <a:solidFill>
              <a:schemeClr val="bg1">
                <a:lumMod val="95000"/>
              </a:schemeClr>
            </a:solidFill>
          </a:ln>
        </p:spPr>
        <p:txBody>
          <a:bodyPr wrap="square">
            <a:spAutoFit/>
          </a:bodyPr>
          <a:lstStyle/>
          <a:p>
            <a:pPr algn="ctr"/>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pPr algn="ctr"/>
            <a:r>
              <a:rPr lang="pl-PL" sz="2400" b="1" dirty="0">
                <a:latin typeface="Calibri Light" panose="020F0302020204030204" pitchFamily="34" charset="0"/>
                <a:ea typeface="Calibri" panose="020F0502020204030204" pitchFamily="34" charset="0"/>
                <a:cs typeface="Calibri Light" panose="020F0302020204030204" pitchFamily="34" charset="0"/>
              </a:rPr>
              <a:t>Parking</a:t>
            </a:r>
          </a:p>
          <a:p>
            <a:pPr algn="ctr"/>
            <a:endParaRPr lang="pl-PL" sz="2400" b="1" dirty="0">
              <a:latin typeface="Calibri Light" panose="020F0302020204030204" pitchFamily="34" charset="0"/>
              <a:ea typeface="Calibri" panose="020F0502020204030204" pitchFamily="34" charset="0"/>
              <a:cs typeface="Calibri Light" panose="020F0302020204030204" pitchFamily="34" charset="0"/>
            </a:endParaRPr>
          </a:p>
          <a:p>
            <a:r>
              <a:rPr lang="pl-PL" sz="2400" dirty="0">
                <a:latin typeface="Calibri Light" panose="020F0302020204030204" pitchFamily="34" charset="0"/>
                <a:cs typeface="Calibri Light" panose="020F0302020204030204" pitchFamily="34" charset="0"/>
              </a:rPr>
              <a:t>We </a:t>
            </a:r>
            <a:r>
              <a:rPr lang="pl-PL" sz="2400" dirty="0" err="1">
                <a:latin typeface="Calibri Light" panose="020F0302020204030204" pitchFamily="34" charset="0"/>
                <a:cs typeface="Calibri Light" panose="020F0302020204030204" pitchFamily="34" charset="0"/>
              </a:rPr>
              <a:t>offer</a:t>
            </a:r>
            <a:r>
              <a:rPr lang="pl-PL" sz="2400" dirty="0">
                <a:latin typeface="Calibri Light" panose="020F0302020204030204" pitchFamily="34" charset="0"/>
                <a:cs typeface="Calibri Light" panose="020F0302020204030204" pitchFamily="34" charset="0"/>
              </a:rPr>
              <a:t> parking </a:t>
            </a:r>
            <a:r>
              <a:rPr lang="pl-PL" sz="2400" dirty="0" err="1">
                <a:latin typeface="Calibri Light" panose="020F0302020204030204" pitchFamily="34" charset="0"/>
                <a:cs typeface="Calibri Light" panose="020F0302020204030204" pitchFamily="34" charset="0"/>
              </a:rPr>
              <a:t>spaces</a:t>
            </a:r>
            <a:r>
              <a:rPr lang="pl-PL" sz="2400" dirty="0">
                <a:latin typeface="Calibri Light" panose="020F0302020204030204" pitchFamily="34" charset="0"/>
                <a:cs typeface="Calibri Light" panose="020F0302020204030204" pitchFamily="34" charset="0"/>
              </a:rPr>
              <a:t> for </a:t>
            </a:r>
            <a:r>
              <a:rPr lang="pl-PL" sz="2400" dirty="0" err="1">
                <a:latin typeface="Calibri Light" panose="020F0302020204030204" pitchFamily="34" charset="0"/>
                <a:cs typeface="Calibri Light" panose="020F0302020204030204" pitchFamily="34" charset="0"/>
              </a:rPr>
              <a:t>both</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Tenants</a:t>
            </a:r>
            <a:r>
              <a:rPr lang="pl-PL" sz="2400" dirty="0">
                <a:latin typeface="Calibri Light" panose="020F0302020204030204" pitchFamily="34" charset="0"/>
                <a:cs typeface="Calibri Light" panose="020F0302020204030204" pitchFamily="34" charset="0"/>
              </a:rPr>
              <a:t> and </a:t>
            </a:r>
            <a:r>
              <a:rPr lang="pl-PL" sz="2400" dirty="0" err="1">
                <a:latin typeface="Calibri Light" panose="020F0302020204030204" pitchFamily="34" charset="0"/>
                <a:cs typeface="Calibri Light" panose="020F0302020204030204" pitchFamily="34" charset="0"/>
              </a:rPr>
              <a:t>others</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looking</a:t>
            </a:r>
            <a:r>
              <a:rPr lang="pl-PL" sz="2400" dirty="0">
                <a:latin typeface="Calibri Light" panose="020F0302020204030204" pitchFamily="34" charset="0"/>
                <a:cs typeface="Calibri Light" panose="020F0302020204030204" pitchFamily="34" charset="0"/>
              </a:rPr>
              <a:t> for a </a:t>
            </a:r>
            <a:r>
              <a:rPr lang="pl-PL" sz="2400" dirty="0" err="1">
                <a:latin typeface="Calibri Light" panose="020F0302020204030204" pitchFamily="34" charset="0"/>
                <a:cs typeface="Calibri Light" panose="020F0302020204030204" pitchFamily="34" charset="0"/>
              </a:rPr>
              <a:t>convenient</a:t>
            </a:r>
            <a:r>
              <a:rPr lang="pl-PL" sz="2400" dirty="0">
                <a:latin typeface="Calibri Light" panose="020F0302020204030204" pitchFamily="34" charset="0"/>
                <a:cs typeface="Calibri Light" panose="020F0302020204030204" pitchFamily="34" charset="0"/>
              </a:rPr>
              <a:t> parking </a:t>
            </a:r>
            <a:r>
              <a:rPr lang="pl-PL" sz="2400" dirty="0" err="1">
                <a:latin typeface="Calibri Light" panose="020F0302020204030204" pitchFamily="34" charset="0"/>
                <a:cs typeface="Calibri Light" panose="020F0302020204030204" pitchFamily="34" charset="0"/>
              </a:rPr>
              <a:t>space</a:t>
            </a:r>
            <a:r>
              <a:rPr lang="pl-PL" dirty="0"/>
              <a:t>.</a:t>
            </a: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600" dirty="0">
              <a:latin typeface="Calibri Light" panose="020F0302020204030204" pitchFamily="34" charset="0"/>
              <a:ea typeface="Calibri" panose="020F0502020204030204" pitchFamily="34" charset="0"/>
              <a:cs typeface="Calibri Light" panose="020F0302020204030204" pitchFamily="34" charset="0"/>
            </a:endParaRPr>
          </a:p>
          <a:p>
            <a:endParaRPr lang="pl-PL" sz="2400" dirty="0">
              <a:latin typeface="Calibri Light" panose="020F0302020204030204" pitchFamily="34" charset="0"/>
              <a:ea typeface="Calibri" panose="020F0502020204030204" pitchFamily="34" charset="0"/>
              <a:cs typeface="Calibri Light" panose="020F0302020204030204" pitchFamily="34" charset="0"/>
            </a:endParaRPr>
          </a:p>
        </p:txBody>
      </p:sp>
      <p:pic>
        <p:nvPicPr>
          <p:cNvPr id="13" name="Obraz 12">
            <a:extLst>
              <a:ext uri="{FF2B5EF4-FFF2-40B4-BE49-F238E27FC236}">
                <a16:creationId xmlns:a16="http://schemas.microsoft.com/office/drawing/2014/main" id="{EBD64B2E-65E0-4A86-9EFB-9830BCEC5F2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16782" y="2959195"/>
            <a:ext cx="3047902" cy="2455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Obraz 16" descr="Obraz zawierający samochód, droga, zewnętrzne&#10;&#10;Opis wygenerowany automatycznie">
            <a:extLst>
              <a:ext uri="{FF2B5EF4-FFF2-40B4-BE49-F238E27FC236}">
                <a16:creationId xmlns:a16="http://schemas.microsoft.com/office/drawing/2014/main" id="{B820FB46-0E49-4CC7-B2D1-D30E6771C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8716" y="8911770"/>
            <a:ext cx="3087615" cy="2524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Obraz 18" descr="Obraz zawierający budynek, podłoże, wewnątrz, sufit&#10;&#10;Opis wygenerowany automatycznie">
            <a:extLst>
              <a:ext uri="{FF2B5EF4-FFF2-40B4-BE49-F238E27FC236}">
                <a16:creationId xmlns:a16="http://schemas.microsoft.com/office/drawing/2014/main" id="{29C9E80D-E0F2-4BCD-9B55-95D31669B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0260" y="5951472"/>
            <a:ext cx="3047902" cy="2455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741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267EF13-4DEA-4CC5-9D41-8989939B7C45}"/>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tekstu 4">
            <a:extLst>
              <a:ext uri="{FF2B5EF4-FFF2-40B4-BE49-F238E27FC236}">
                <a16:creationId xmlns:a16="http://schemas.microsoft.com/office/drawing/2014/main" id="{D7FC125D-3CCA-49D9-A62A-D2D8E6BC9A2A}"/>
              </a:ext>
            </a:extLst>
          </p:cNvPr>
          <p:cNvSpPr txBox="1">
            <a:spLocks/>
          </p:cNvSpPr>
          <p:nvPr/>
        </p:nvSpPr>
        <p:spPr>
          <a:xfrm>
            <a:off x="1102227" y="2112693"/>
            <a:ext cx="8692404" cy="9264553"/>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endParaRPr lang="pl-PL" sz="3200" b="1" dirty="0">
              <a:latin typeface="Calibri Light" panose="020F0302020204030204" pitchFamily="34" charset="0"/>
              <a:cs typeface="Calibri Light" panose="020F0302020204030204" pitchFamily="34" charset="0"/>
            </a:endParaRPr>
          </a:p>
          <a:p>
            <a:pPr marL="0" indent="0">
              <a:buNone/>
            </a:pPr>
            <a:r>
              <a:rPr lang="en-GB" sz="2600" b="1" dirty="0">
                <a:latin typeface="Calibri Light" panose="020F0302020204030204" pitchFamily="34" charset="0"/>
                <a:cs typeface="Calibri Light" panose="020F0302020204030204" pitchFamily="34" charset="0"/>
              </a:rPr>
              <a:t>KUBARA LAMINA – </a:t>
            </a:r>
            <a:r>
              <a:rPr lang="pl-PL" sz="2600" b="1" dirty="0">
                <a:latin typeface="Calibri Light" panose="020F0302020204030204" pitchFamily="34" charset="0"/>
                <a:cs typeface="Calibri Light" panose="020F0302020204030204" pitchFamily="34" charset="0"/>
              </a:rPr>
              <a:t>s</a:t>
            </a:r>
            <a:r>
              <a:rPr lang="en-GB" sz="2600" b="1" dirty="0" err="1">
                <a:latin typeface="Calibri Light" panose="020F0302020204030204" pitchFamily="34" charset="0"/>
                <a:cs typeface="Calibri Light" panose="020F0302020204030204" pitchFamily="34" charset="0"/>
              </a:rPr>
              <a:t>ymbol</a:t>
            </a:r>
            <a:r>
              <a:rPr lang="en-GB" sz="2600" b="1" dirty="0">
                <a:latin typeface="Calibri Light" panose="020F0302020204030204" pitchFamily="34" charset="0"/>
                <a:cs typeface="Calibri Light" panose="020F0302020204030204" pitchFamily="34" charset="0"/>
              </a:rPr>
              <a:t> of </a:t>
            </a:r>
            <a:r>
              <a:rPr lang="pl-PL" sz="2600" b="1" dirty="0">
                <a:latin typeface="Calibri Light" panose="020F0302020204030204" pitchFamily="34" charset="0"/>
                <a:cs typeface="Calibri Light" panose="020F0302020204030204" pitchFamily="34" charset="0"/>
              </a:rPr>
              <a:t>q</a:t>
            </a:r>
            <a:r>
              <a:rPr lang="en-GB" sz="2600" b="1" dirty="0" err="1">
                <a:latin typeface="Calibri Light" panose="020F0302020204030204" pitchFamily="34" charset="0"/>
                <a:cs typeface="Calibri Light" panose="020F0302020204030204" pitchFamily="34" charset="0"/>
              </a:rPr>
              <a:t>uality</a:t>
            </a:r>
            <a:endParaRPr lang="pl-PL" sz="2600" dirty="0">
              <a:latin typeface="Calibri Light" panose="020F0302020204030204" pitchFamily="34" charset="0"/>
              <a:cs typeface="Calibri Light" panose="020F0302020204030204" pitchFamily="34" charset="0"/>
            </a:endParaRPr>
          </a:p>
          <a:p>
            <a:pPr marL="0" indent="0">
              <a:lnSpc>
                <a:spcPct val="150000"/>
              </a:lnSpc>
              <a:spcBef>
                <a:spcPts val="0"/>
              </a:spcBef>
              <a:spcAft>
                <a:spcPts val="0"/>
              </a:spcAft>
              <a:buNone/>
            </a:pPr>
            <a:r>
              <a:rPr lang="en-GB" sz="2600" dirty="0">
                <a:latin typeface="Calibri Light" panose="020F0302020204030204" pitchFamily="34" charset="0"/>
                <a:cs typeface="Calibri Light" panose="020F0302020204030204" pitchFamily="34" charset="0"/>
              </a:rPr>
              <a:t>To take care of user safety and top quality of our products, we manufacture all products in accordance with the company’s Integrated Management System. Being aware of our responsibility for quality, reliability, safety and solidity, we improve our production and organisational processes and search for better and better solutions and technologies all the time.</a:t>
            </a:r>
            <a:endParaRPr lang="pl-PL" sz="2600" dirty="0">
              <a:latin typeface="Calibri Light" panose="020F0302020204030204" pitchFamily="34" charset="0"/>
              <a:cs typeface="Calibri Light" panose="020F0302020204030204" pitchFamily="34" charset="0"/>
            </a:endParaRPr>
          </a:p>
          <a:p>
            <a:pPr marL="0" indent="0">
              <a:lnSpc>
                <a:spcPct val="150000"/>
              </a:lnSpc>
              <a:spcBef>
                <a:spcPts val="0"/>
              </a:spcBef>
              <a:spcAft>
                <a:spcPts val="0"/>
              </a:spcAft>
              <a:buNone/>
            </a:pPr>
            <a:r>
              <a:rPr lang="en-GB" sz="2600" dirty="0">
                <a:latin typeface="Calibri Light" panose="020F0302020204030204" pitchFamily="34" charset="0"/>
                <a:cs typeface="Calibri Light" panose="020F0302020204030204" pitchFamily="34" charset="0"/>
              </a:rPr>
              <a:t>To improve our operations and meet increasing expectations of its Polish and international business partners, Kubara Lamina has implemented and maintains integrated management systems whose compliance with applicable standards is verified by independent certification units. </a:t>
            </a: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marL="192884" indent="-192884" algn="just">
              <a:lnSpc>
                <a:spcPct val="150000"/>
              </a:lnSpc>
              <a:buFont typeface="Wingdings" panose="05000000000000000000" pitchFamily="2" charset="2"/>
              <a:buChar char="§"/>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algn="just">
              <a:lnSpc>
                <a:spcPct val="150000"/>
              </a:lnSpc>
              <a:spcBef>
                <a:spcPts val="0"/>
              </a:spcBef>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algn="just">
              <a:lnSpc>
                <a:spcPct val="170000"/>
              </a:lnSpc>
              <a:spcBef>
                <a:spcPts val="0"/>
              </a:spcBef>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algn="just"/>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p:txBody>
      </p:sp>
      <p:sp>
        <p:nvSpPr>
          <p:cNvPr id="4" name="Tytuł 3">
            <a:extLst>
              <a:ext uri="{FF2B5EF4-FFF2-40B4-BE49-F238E27FC236}">
                <a16:creationId xmlns:a16="http://schemas.microsoft.com/office/drawing/2014/main" id="{38D50260-97DD-4CEC-BFA0-0FFA2BC9FB0D}"/>
              </a:ext>
            </a:extLst>
          </p:cNvPr>
          <p:cNvSpPr txBox="1">
            <a:spLocks/>
          </p:cNvSpPr>
          <p:nvPr/>
        </p:nvSpPr>
        <p:spPr>
          <a:xfrm>
            <a:off x="5020407" y="600417"/>
            <a:ext cx="10946424" cy="1512276"/>
          </a:xfrm>
          <a:prstGeom prst="rect">
            <a:avLst/>
          </a:prstGeom>
          <a:solidFill>
            <a:srgbClr val="C00000">
              <a:alpha val="74000"/>
            </a:srgbClr>
          </a:solidFill>
          <a:ln>
            <a:solidFill>
              <a:srgbClr val="C00000"/>
            </a:solidFill>
          </a:ln>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3600" b="1" dirty="0">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MANAGEMENT SYSTEMS  &amp; CERTIFICATES</a:t>
            </a:r>
            <a:br>
              <a:rPr lang="pl-PL" sz="3600" b="1" dirty="0">
                <a:latin typeface="Calibri" panose="020F0502020204030204" pitchFamily="34" charset="0"/>
                <a:cs typeface="Calibri" panose="020F0502020204030204" pitchFamily="34" charset="0"/>
              </a:rPr>
            </a:br>
            <a:endParaRPr lang="pl-PL" sz="3600" b="1" dirty="0">
              <a:latin typeface="Calibri" panose="020F0502020204030204" pitchFamily="34" charset="0"/>
              <a:cs typeface="Calibri" panose="020F0502020204030204" pitchFamily="34" charset="0"/>
            </a:endParaRPr>
          </a:p>
        </p:txBody>
      </p:sp>
      <p:sp>
        <p:nvSpPr>
          <p:cNvPr id="3" name="Prostokąt 2">
            <a:extLst>
              <a:ext uri="{FF2B5EF4-FFF2-40B4-BE49-F238E27FC236}">
                <a16:creationId xmlns:a16="http://schemas.microsoft.com/office/drawing/2014/main" id="{EE4E9EE6-0953-4EA5-BA55-88EC6997D354}"/>
              </a:ext>
            </a:extLst>
          </p:cNvPr>
          <p:cNvSpPr/>
          <p:nvPr/>
        </p:nvSpPr>
        <p:spPr>
          <a:xfrm>
            <a:off x="11079345" y="2813511"/>
            <a:ext cx="10194132" cy="3031086"/>
          </a:xfrm>
          <a:prstGeom prst="rect">
            <a:avLst/>
          </a:prstGeom>
        </p:spPr>
        <p:txBody>
          <a:bodyPr wrap="square">
            <a:spAutoFit/>
          </a:bodyPr>
          <a:lstStyle/>
          <a:p>
            <a:pPr marL="457200" indent="-457200">
              <a:lnSpc>
                <a:spcPct val="150000"/>
              </a:lnSpc>
              <a:spcBef>
                <a:spcPts val="0"/>
              </a:spcBef>
              <a:buClrTx/>
              <a:buFont typeface="Wingdings" panose="05000000000000000000" pitchFamily="2" charset="2"/>
              <a:buChar char="v"/>
            </a:pPr>
            <a:r>
              <a:rPr lang="pl-PL" sz="2600" dirty="0">
                <a:solidFill>
                  <a:schemeClr val="tx1">
                    <a:lumMod val="95000"/>
                    <a:lumOff val="5000"/>
                  </a:schemeClr>
                </a:solidFill>
                <a:latin typeface="Calibri Light" panose="020F0302020204030204" pitchFamily="34" charset="0"/>
                <a:cs typeface="Calibri Light" panose="020F0302020204030204" pitchFamily="34" charset="0"/>
              </a:rPr>
              <a:t>Management System ISO 9001:2015</a:t>
            </a:r>
          </a:p>
          <a:p>
            <a:pPr marL="457200" indent="-457200">
              <a:lnSpc>
                <a:spcPct val="150000"/>
              </a:lnSpc>
              <a:spcBef>
                <a:spcPts val="0"/>
              </a:spcBef>
              <a:buClrTx/>
              <a:buFont typeface="Wingdings" panose="05000000000000000000" pitchFamily="2" charset="2"/>
              <a:buChar char="v"/>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marL="457200" indent="-457200">
              <a:lnSpc>
                <a:spcPct val="150000"/>
              </a:lnSpc>
              <a:spcBef>
                <a:spcPts val="0"/>
              </a:spcBef>
              <a:buClrTx/>
              <a:buFont typeface="Wingdings" panose="05000000000000000000" pitchFamily="2" charset="2"/>
              <a:buChar char="v"/>
            </a:pPr>
            <a:r>
              <a:rPr lang="pl-PL" sz="2600" dirty="0">
                <a:solidFill>
                  <a:schemeClr val="tx1">
                    <a:lumMod val="95000"/>
                    <a:lumOff val="5000"/>
                  </a:schemeClr>
                </a:solidFill>
                <a:latin typeface="Calibri Light" panose="020F0302020204030204" pitchFamily="34" charset="0"/>
                <a:cs typeface="Calibri Light" panose="020F0302020204030204" pitchFamily="34" charset="0"/>
              </a:rPr>
              <a:t>Management System AQAP 2110:2016</a:t>
            </a:r>
          </a:p>
          <a:p>
            <a:pPr marL="457200" indent="-457200">
              <a:lnSpc>
                <a:spcPct val="150000"/>
              </a:lnSpc>
              <a:spcBef>
                <a:spcPts val="0"/>
              </a:spcBef>
              <a:buClrTx/>
              <a:buFont typeface="Wingdings" panose="05000000000000000000" pitchFamily="2" charset="2"/>
              <a:buChar char="v"/>
            </a:pPr>
            <a:endParaRPr lang="pl-PL" sz="2600" dirty="0">
              <a:solidFill>
                <a:schemeClr val="tx1">
                  <a:lumMod val="95000"/>
                  <a:lumOff val="5000"/>
                </a:schemeClr>
              </a:solidFill>
              <a:latin typeface="Calibri Light" panose="020F0302020204030204" pitchFamily="34" charset="0"/>
              <a:cs typeface="Calibri Light" panose="020F0302020204030204" pitchFamily="34" charset="0"/>
            </a:endParaRPr>
          </a:p>
          <a:p>
            <a:pPr marL="457200" indent="-457200">
              <a:lnSpc>
                <a:spcPct val="150000"/>
              </a:lnSpc>
              <a:spcBef>
                <a:spcPts val="0"/>
              </a:spcBef>
              <a:buClrTx/>
              <a:buFont typeface="Wingdings" panose="05000000000000000000" pitchFamily="2" charset="2"/>
              <a:buChar char="v"/>
            </a:pPr>
            <a:r>
              <a:rPr lang="pl-PL" sz="2600" dirty="0">
                <a:solidFill>
                  <a:schemeClr val="tx1">
                    <a:lumMod val="95000"/>
                    <a:lumOff val="5000"/>
                  </a:schemeClr>
                </a:solidFill>
                <a:latin typeface="Calibri Light" panose="020F0302020204030204" pitchFamily="34" charset="0"/>
                <a:cs typeface="Calibri Light" panose="020F0302020204030204" pitchFamily="34" charset="0"/>
              </a:rPr>
              <a:t>WSK (</a:t>
            </a:r>
            <a:r>
              <a:rPr lang="pl-PL" sz="2600" dirty="0" err="1">
                <a:solidFill>
                  <a:schemeClr val="tx1">
                    <a:lumMod val="95000"/>
                    <a:lumOff val="5000"/>
                  </a:schemeClr>
                </a:solidFill>
                <a:latin typeface="Calibri Light" panose="020F0302020204030204" pitchFamily="34" charset="0"/>
                <a:cs typeface="Calibri Light" panose="020F0302020204030204" pitchFamily="34" charset="0"/>
              </a:rPr>
              <a:t>Internal</a:t>
            </a:r>
            <a:r>
              <a:rPr lang="pl-PL" sz="2600" dirty="0">
                <a:solidFill>
                  <a:schemeClr val="tx1">
                    <a:lumMod val="95000"/>
                    <a:lumOff val="5000"/>
                  </a:schemeClr>
                </a:solidFill>
                <a:latin typeface="Calibri Light" panose="020F0302020204030204" pitchFamily="34" charset="0"/>
                <a:cs typeface="Calibri Light" panose="020F0302020204030204" pitchFamily="34" charset="0"/>
              </a:rPr>
              <a:t> Control System)  </a:t>
            </a:r>
            <a:r>
              <a:rPr lang="pl-PL" sz="2600" dirty="0" err="1">
                <a:solidFill>
                  <a:schemeClr val="tx1">
                    <a:lumMod val="95000"/>
                    <a:lumOff val="5000"/>
                  </a:schemeClr>
                </a:solidFill>
                <a:latin typeface="Calibri Light" panose="020F0302020204030204" pitchFamily="34" charset="0"/>
                <a:cs typeface="Calibri Light" panose="020F0302020204030204" pitchFamily="34" charset="0"/>
              </a:rPr>
              <a:t>according</a:t>
            </a:r>
            <a:r>
              <a:rPr lang="pl-PL" sz="2600" dirty="0">
                <a:solidFill>
                  <a:schemeClr val="tx1">
                    <a:lumMod val="95000"/>
                    <a:lumOff val="5000"/>
                  </a:schemeClr>
                </a:solidFill>
                <a:latin typeface="Calibri Light" panose="020F0302020204030204" pitchFamily="34" charset="0"/>
                <a:cs typeface="Calibri Light" panose="020F0302020204030204" pitchFamily="34" charset="0"/>
              </a:rPr>
              <a:t> to  PN-EN ISO 9001:2015</a:t>
            </a:r>
          </a:p>
        </p:txBody>
      </p:sp>
      <p:pic>
        <p:nvPicPr>
          <p:cNvPr id="6" name="Obraz 5">
            <a:extLst>
              <a:ext uri="{FF2B5EF4-FFF2-40B4-BE49-F238E27FC236}">
                <a16:creationId xmlns:a16="http://schemas.microsoft.com/office/drawing/2014/main" id="{5676B997-ED36-478D-AAFF-5D8A08757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4273" y="7145579"/>
            <a:ext cx="5665116" cy="3795628"/>
          </a:xfrm>
          <a:prstGeom prst="rect">
            <a:avLst/>
          </a:prstGeom>
          <a:scene3d>
            <a:camera prst="orthographicFront"/>
            <a:lightRig rig="flat" dir="t"/>
          </a:scene3d>
        </p:spPr>
      </p:pic>
    </p:spTree>
    <p:extLst>
      <p:ext uri="{BB962C8B-B14F-4D97-AF65-F5344CB8AC3E}">
        <p14:creationId xmlns:p14="http://schemas.microsoft.com/office/powerpoint/2010/main" val="245072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70A93621-F64C-4A0A-94FB-C626B95896BC}"/>
              </a:ext>
            </a:extLst>
          </p:cNvPr>
          <p:cNvSpPr/>
          <p:nvPr/>
        </p:nvSpPr>
        <p:spPr>
          <a:xfrm>
            <a:off x="-97697" y="8620673"/>
            <a:ext cx="21674137" cy="248609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C05097B7-F886-4EDB-8F02-5A97C2896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4393" y="70075"/>
            <a:ext cx="3701265" cy="4979781"/>
          </a:xfrm>
          <a:prstGeom prst="rect">
            <a:avLst/>
          </a:prstGeom>
        </p:spPr>
      </p:pic>
      <p:pic>
        <p:nvPicPr>
          <p:cNvPr id="18" name="Obraz 17">
            <a:extLst>
              <a:ext uri="{FF2B5EF4-FFF2-40B4-BE49-F238E27FC236}">
                <a16:creationId xmlns:a16="http://schemas.microsoft.com/office/drawing/2014/main" id="{E9C406A9-11B6-46A3-88FF-A8F68A8B1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747" y="594145"/>
            <a:ext cx="11948057" cy="1351839"/>
          </a:xfrm>
          <a:prstGeom prst="rect">
            <a:avLst/>
          </a:prstGeom>
        </p:spPr>
      </p:pic>
      <p:sp>
        <p:nvSpPr>
          <p:cNvPr id="4" name="Prostokąt 3">
            <a:extLst>
              <a:ext uri="{FF2B5EF4-FFF2-40B4-BE49-F238E27FC236}">
                <a16:creationId xmlns:a16="http://schemas.microsoft.com/office/drawing/2014/main" id="{E74DE619-C580-48AB-97F8-D2B0F0AE05FB}"/>
              </a:ext>
            </a:extLst>
          </p:cNvPr>
          <p:cNvSpPr/>
          <p:nvPr/>
        </p:nvSpPr>
        <p:spPr>
          <a:xfrm>
            <a:off x="6177249" y="9361763"/>
            <a:ext cx="10371555" cy="2367375"/>
          </a:xfrm>
          <a:prstGeom prst="rect">
            <a:avLst/>
          </a:prstGeom>
          <a:solidFill>
            <a:srgbClr val="C00000">
              <a:alpha val="7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CFE04B72-63A1-4065-89CA-07D34223EB4C}"/>
              </a:ext>
            </a:extLst>
          </p:cNvPr>
          <p:cNvSpPr/>
          <p:nvPr/>
        </p:nvSpPr>
        <p:spPr>
          <a:xfrm>
            <a:off x="8928428" y="9906442"/>
            <a:ext cx="4357366" cy="1200329"/>
          </a:xfrm>
          <a:prstGeom prst="rect">
            <a:avLst/>
          </a:prstGeom>
        </p:spPr>
        <p:txBody>
          <a:bodyPr wrap="square">
            <a:spAutoFit/>
          </a:bodyPr>
          <a:lstStyle/>
          <a:p>
            <a:pPr algn="ctr"/>
            <a:r>
              <a:rPr lang="pl-PL" sz="2400" b="1" dirty="0">
                <a:solidFill>
                  <a:schemeClr val="bg1"/>
                </a:solidFill>
                <a:latin typeface="Calibri Light" panose="020F0302020204030204" pitchFamily="34" charset="0"/>
                <a:cs typeface="Calibri Light" panose="020F0302020204030204" pitchFamily="34" charset="0"/>
              </a:rPr>
              <a:t>www.kubaralamina.com</a:t>
            </a:r>
          </a:p>
          <a:p>
            <a:pPr algn="ctr"/>
            <a:r>
              <a:rPr lang="pl-PL" sz="2400" b="1" dirty="0">
                <a:solidFill>
                  <a:schemeClr val="bg1"/>
                </a:solidFill>
                <a:latin typeface="Calibri Light" panose="020F0302020204030204" pitchFamily="34" charset="0"/>
                <a:cs typeface="Calibri Light" panose="020F0302020204030204" pitchFamily="34" charset="0"/>
              </a:rPr>
              <a:t>ul. Puławska 34</a:t>
            </a:r>
          </a:p>
          <a:p>
            <a:pPr algn="ctr"/>
            <a:r>
              <a:rPr lang="pl-PL" sz="2400" b="1" dirty="0">
                <a:solidFill>
                  <a:schemeClr val="bg1"/>
                </a:solidFill>
                <a:latin typeface="Calibri Light" panose="020F0302020204030204" pitchFamily="34" charset="0"/>
                <a:cs typeface="Calibri Light" panose="020F0302020204030204" pitchFamily="34" charset="0"/>
              </a:rPr>
              <a:t>05-500 Piaseczno POLAND</a:t>
            </a:r>
          </a:p>
        </p:txBody>
      </p:sp>
      <p:pic>
        <p:nvPicPr>
          <p:cNvPr id="25" name="Picture 6" descr="http://www.uniaeuropejska.info.pl/zdjecia/mapa-europy.jpg">
            <a:extLst>
              <a:ext uri="{FF2B5EF4-FFF2-40B4-BE49-F238E27FC236}">
                <a16:creationId xmlns:a16="http://schemas.microsoft.com/office/drawing/2014/main" id="{B256D0AD-97CF-4468-93A0-9745119E0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688" y="2490663"/>
            <a:ext cx="7762174" cy="5480097"/>
          </a:xfrm>
          <a:prstGeom prst="rect">
            <a:avLst/>
          </a:prstGeom>
          <a:noFill/>
          <a:extLst>
            <a:ext uri="{909E8E84-426E-40DD-AFC4-6F175D3DCCD1}">
              <a14:hiddenFill xmlns:a14="http://schemas.microsoft.com/office/drawing/2010/main">
                <a:solidFill>
                  <a:srgbClr val="FFFFFF"/>
                </a:solidFill>
              </a14:hiddenFill>
            </a:ext>
          </a:extLst>
        </p:spPr>
      </p:pic>
      <p:pic>
        <p:nvPicPr>
          <p:cNvPr id="26" name="Obraz 25">
            <a:extLst>
              <a:ext uri="{FF2B5EF4-FFF2-40B4-BE49-F238E27FC236}">
                <a16:creationId xmlns:a16="http://schemas.microsoft.com/office/drawing/2014/main" id="{78A121F8-26E6-439C-B6AA-3B4B23EB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7111" y="5049856"/>
            <a:ext cx="1740428" cy="233472"/>
          </a:xfrm>
          <a:prstGeom prst="rect">
            <a:avLst/>
          </a:prstGeom>
        </p:spPr>
      </p:pic>
    </p:spTree>
    <p:extLst>
      <p:ext uri="{BB962C8B-B14F-4D97-AF65-F5344CB8AC3E}">
        <p14:creationId xmlns:p14="http://schemas.microsoft.com/office/powerpoint/2010/main" val="243853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22AB9D0-E31D-40EA-9268-B20F45850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663" y="8376346"/>
            <a:ext cx="2862911" cy="3495338"/>
          </a:xfrm>
          <a:prstGeom prst="rect">
            <a:avLst/>
          </a:prstGeom>
        </p:spPr>
      </p:pic>
      <p:sp>
        <p:nvSpPr>
          <p:cNvPr id="2" name="Symbol zastępczy tekstu 4">
            <a:extLst>
              <a:ext uri="{FF2B5EF4-FFF2-40B4-BE49-F238E27FC236}">
                <a16:creationId xmlns:a16="http://schemas.microsoft.com/office/drawing/2014/main" id="{2BA7A8EE-30DA-4329-877F-6C1B79FAAADB}"/>
              </a:ext>
            </a:extLst>
          </p:cNvPr>
          <p:cNvSpPr txBox="1">
            <a:spLocks/>
          </p:cNvSpPr>
          <p:nvPr/>
        </p:nvSpPr>
        <p:spPr>
          <a:xfrm>
            <a:off x="1058886" y="1168788"/>
            <a:ext cx="11092083" cy="9537895"/>
          </a:xfrm>
          <a:prstGeom prst="rect">
            <a:avLst/>
          </a:prstGeom>
        </p:spPr>
        <p:txBody>
          <a:bodyPr vert="horz" lIns="51435" tIns="25718" rIns="51435" bIns="25718"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lnSpc>
                <a:spcPct val="150000"/>
              </a:lnSpc>
              <a:spcBef>
                <a:spcPts val="0"/>
              </a:spcBef>
              <a:buNone/>
            </a:pPr>
            <a:endParaRPr lang="pl-PL" sz="4000" dirty="0">
              <a:solidFill>
                <a:schemeClr val="tx1">
                  <a:lumMod val="95000"/>
                  <a:lumOff val="5000"/>
                </a:schemeClr>
              </a:solidFill>
              <a:latin typeface="Calibri" panose="020F0502020204030204" pitchFamily="34" charset="0"/>
              <a:cs typeface="Calibri" panose="020F0502020204030204" pitchFamily="34" charset="0"/>
            </a:endParaRPr>
          </a:p>
          <a:p>
            <a:pPr marL="0" indent="0">
              <a:lnSpc>
                <a:spcPct val="150000"/>
              </a:lnSpc>
              <a:buNone/>
            </a:pPr>
            <a:r>
              <a:rPr lang="pl-PL" sz="4000" dirty="0">
                <a:solidFill>
                  <a:srgbClr val="002060"/>
                </a:solidFill>
                <a:latin typeface="Calibri" panose="020F0502020204030204" pitchFamily="34" charset="0"/>
                <a:cs typeface="Calibri" panose="020F0502020204030204" pitchFamily="34" charset="0"/>
              </a:rPr>
              <a:t> </a:t>
            </a:r>
          </a:p>
          <a:p>
            <a:pPr marL="0" indent="0" algn="just">
              <a:lnSpc>
                <a:spcPct val="200000"/>
              </a:lnSpc>
              <a:spcBef>
                <a:spcPts val="0"/>
              </a:spcBef>
              <a:buNone/>
            </a:pPr>
            <a:endParaRPr lang="pl-PL" sz="4000" dirty="0">
              <a:solidFill>
                <a:srgbClr val="002060"/>
              </a:solidFill>
              <a:latin typeface="Calibri" panose="020F0502020204030204" pitchFamily="34" charset="0"/>
              <a:cs typeface="Calibri" panose="020F0502020204030204" pitchFamily="34" charset="0"/>
            </a:endParaRPr>
          </a:p>
          <a:p>
            <a:pPr marL="0" indent="0" algn="just">
              <a:lnSpc>
                <a:spcPct val="200000"/>
              </a:lnSpc>
              <a:spcBef>
                <a:spcPts val="0"/>
              </a:spcBef>
              <a:buNone/>
            </a:pPr>
            <a:r>
              <a:rPr lang="pl-PL" sz="4000" dirty="0">
                <a:solidFill>
                  <a:srgbClr val="002060"/>
                </a:solidFill>
                <a:latin typeface="Calibri" panose="020F0502020204030204" pitchFamily="34" charset="0"/>
                <a:cs typeface="Calibri" panose="020F0502020204030204" pitchFamily="34" charset="0"/>
              </a:rPr>
              <a:t> </a:t>
            </a:r>
            <a:endParaRPr lang="en-US" sz="4000" b="1" dirty="0">
              <a:solidFill>
                <a:srgbClr val="002060"/>
              </a:solidFill>
              <a:latin typeface="Calibri" panose="020F0502020204030204" pitchFamily="34" charset="0"/>
              <a:cs typeface="Calibri" panose="020F0502020204030204" pitchFamily="34" charset="0"/>
            </a:endParaRPr>
          </a:p>
          <a:p>
            <a:pPr marL="0" indent="0" algn="just">
              <a:lnSpc>
                <a:spcPct val="200000"/>
              </a:lnSpc>
              <a:spcBef>
                <a:spcPts val="0"/>
              </a:spcBef>
              <a:buNone/>
            </a:pPr>
            <a:endParaRPr lang="pl-PL" sz="4000" dirty="0">
              <a:latin typeface="Calibri" panose="020F0502020204030204" pitchFamily="34" charset="0"/>
              <a:cs typeface="Calibri" panose="020F0502020204030204" pitchFamily="34" charset="0"/>
            </a:endParaRPr>
          </a:p>
          <a:p>
            <a:pPr marL="0" indent="0" algn="just">
              <a:lnSpc>
                <a:spcPct val="200000"/>
              </a:lnSpc>
              <a:spcBef>
                <a:spcPts val="0"/>
              </a:spcBef>
              <a:buNone/>
            </a:pPr>
            <a:endParaRPr lang="en-US" sz="4000" dirty="0">
              <a:solidFill>
                <a:srgbClr val="002060"/>
              </a:solidFill>
              <a:latin typeface="Calibri" panose="020F0502020204030204" pitchFamily="34" charset="0"/>
              <a:cs typeface="Calibri" panose="020F0502020204030204" pitchFamily="34" charset="0"/>
            </a:endParaRPr>
          </a:p>
          <a:p>
            <a:pPr marL="0" indent="0" algn="just">
              <a:lnSpc>
                <a:spcPct val="200000"/>
              </a:lnSpc>
              <a:spcBef>
                <a:spcPts val="0"/>
              </a:spcBef>
              <a:buNone/>
            </a:pPr>
            <a:endParaRPr lang="pl-PL" sz="4000" dirty="0">
              <a:latin typeface="Calibri" panose="020F0502020204030204" pitchFamily="34" charset="0"/>
              <a:cs typeface="Calibri" panose="020F0502020204030204" pitchFamily="34" charset="0"/>
            </a:endParaRPr>
          </a:p>
        </p:txBody>
      </p:sp>
      <p:sp>
        <p:nvSpPr>
          <p:cNvPr id="3" name="Prostokąt 2">
            <a:extLst>
              <a:ext uri="{FF2B5EF4-FFF2-40B4-BE49-F238E27FC236}">
                <a16:creationId xmlns:a16="http://schemas.microsoft.com/office/drawing/2014/main" id="{7CC790A3-CF67-4ACD-A18C-352967CBEEB7}"/>
              </a:ext>
            </a:extLst>
          </p:cNvPr>
          <p:cNvSpPr/>
          <p:nvPr/>
        </p:nvSpPr>
        <p:spPr>
          <a:xfrm>
            <a:off x="548010" y="812480"/>
            <a:ext cx="19234681" cy="9287414"/>
          </a:xfrm>
          <a:prstGeom prst="rect">
            <a:avLst/>
          </a:prstGeom>
        </p:spPr>
        <p:txBody>
          <a:bodyPr wrap="square">
            <a:spAutoFit/>
          </a:bodyPr>
          <a:lstStyle/>
          <a:p>
            <a:pPr algn="just"/>
            <a:endParaRPr lang="pl-PL" sz="2800" b="1" dirty="0">
              <a:latin typeface="Calibri Light" panose="020F0302020204030204" pitchFamily="34" charset="0"/>
              <a:cs typeface="Calibri Light" panose="020F0302020204030204" pitchFamily="34" charset="0"/>
            </a:endParaRPr>
          </a:p>
          <a:p>
            <a:pPr algn="just"/>
            <a:r>
              <a:rPr lang="pl-PL" sz="2800" b="1" dirty="0" err="1">
                <a:latin typeface="Calibri Light" panose="020F0302020204030204" pitchFamily="34" charset="0"/>
                <a:cs typeface="Calibri Light" panose="020F0302020204030204" pitchFamily="34" charset="0"/>
              </a:rPr>
              <a:t>Strong</a:t>
            </a:r>
            <a:r>
              <a:rPr lang="pl-PL" sz="2800" b="1" dirty="0">
                <a:latin typeface="Calibri Light" panose="020F0302020204030204" pitchFamily="34" charset="0"/>
                <a:cs typeface="Calibri Light" panose="020F0302020204030204" pitchFamily="34" charset="0"/>
              </a:rPr>
              <a:t> business partner</a:t>
            </a:r>
          </a:p>
          <a:p>
            <a:pPr algn="just"/>
            <a:endParaRPr lang="pl-PL" sz="2800" b="1" dirty="0">
              <a:latin typeface="Calibri Light" panose="020F0302020204030204" pitchFamily="34" charset="0"/>
              <a:cs typeface="Calibri Light" panose="020F0302020204030204" pitchFamily="34" charset="0"/>
            </a:endParaRPr>
          </a:p>
          <a:p>
            <a:pPr algn="just"/>
            <a:r>
              <a:rPr lang="en-GB" sz="2800" dirty="0">
                <a:latin typeface="Calibri Light" panose="020F0302020204030204" pitchFamily="34" charset="0"/>
                <a:cs typeface="Calibri Light" panose="020F0302020204030204" pitchFamily="34" charset="0"/>
              </a:rPr>
              <a:t>On the basis of the regulation of the Minister of Mechanical Industry of 8 March 1957, </a:t>
            </a:r>
            <a:r>
              <a:rPr lang="en-GB" sz="2800" b="1" dirty="0" err="1">
                <a:latin typeface="Calibri Light" panose="020F0302020204030204" pitchFamily="34" charset="0"/>
                <a:cs typeface="Calibri Light" panose="020F0302020204030204" pitchFamily="34" charset="0"/>
              </a:rPr>
              <a:t>Zakłady</a:t>
            </a:r>
            <a:r>
              <a:rPr lang="en-GB" sz="2800" b="1" dirty="0">
                <a:latin typeface="Calibri Light" panose="020F0302020204030204" pitchFamily="34" charset="0"/>
                <a:cs typeface="Calibri Light" panose="020F0302020204030204" pitchFamily="34" charset="0"/>
              </a:rPr>
              <a:t> Lamp </a:t>
            </a:r>
            <a:r>
              <a:rPr lang="en-GB" sz="2800" b="1" dirty="0" err="1">
                <a:latin typeface="Calibri Light" panose="020F0302020204030204" pitchFamily="34" charset="0"/>
                <a:cs typeface="Calibri Light" panose="020F0302020204030204" pitchFamily="34" charset="0"/>
              </a:rPr>
              <a:t>Nadawczych</a:t>
            </a:r>
            <a:r>
              <a:rPr lang="en-GB" sz="2800" b="1" dirty="0">
                <a:latin typeface="Calibri Light" panose="020F0302020204030204" pitchFamily="34" charset="0"/>
                <a:cs typeface="Calibri Light" panose="020F0302020204030204" pitchFamily="34" charset="0"/>
              </a:rPr>
              <a:t> LAMINA </a:t>
            </a:r>
            <a:r>
              <a:rPr lang="en-GB" sz="2800" dirty="0">
                <a:latin typeface="Calibri Light" panose="020F0302020204030204" pitchFamily="34" charset="0"/>
                <a:cs typeface="Calibri Light" panose="020F0302020204030204" pitchFamily="34" charset="0"/>
              </a:rPr>
              <a:t>in the process of construction with its registered office in </a:t>
            </a:r>
            <a:r>
              <a:rPr lang="en-GB" sz="2800" dirty="0" err="1">
                <a:latin typeface="Calibri Light" panose="020F0302020204030204" pitchFamily="34" charset="0"/>
                <a:cs typeface="Calibri Light" panose="020F0302020204030204" pitchFamily="34" charset="0"/>
              </a:rPr>
              <a:t>Piaseczno</a:t>
            </a:r>
            <a:r>
              <a:rPr lang="en-GB" sz="2800" dirty="0">
                <a:latin typeface="Calibri Light" panose="020F0302020204030204" pitchFamily="34" charset="0"/>
                <a:cs typeface="Calibri Light" panose="020F0302020204030204" pitchFamily="34" charset="0"/>
              </a:rPr>
              <a:t> was established. The company has been carrying on its business for over 60 years and since 2013 it has been trading in under the name of </a:t>
            </a:r>
            <a:r>
              <a:rPr lang="en-GB" sz="2800" b="1" dirty="0">
                <a:latin typeface="Calibri Light" panose="020F0302020204030204" pitchFamily="34" charset="0"/>
                <a:cs typeface="Calibri Light" panose="020F0302020204030204" pitchFamily="34" charset="0"/>
              </a:rPr>
              <a:t>Kubara Lamina S.A.</a:t>
            </a:r>
            <a:endParaRPr lang="pl-PL" sz="2800" b="1" dirty="0">
              <a:latin typeface="Calibri Light" panose="020F0302020204030204" pitchFamily="34" charset="0"/>
              <a:cs typeface="Calibri Light" panose="020F0302020204030204" pitchFamily="34" charset="0"/>
            </a:endParaRPr>
          </a:p>
          <a:p>
            <a:pPr algn="just"/>
            <a:endParaRPr lang="pl-PL" sz="2800" dirty="0">
              <a:latin typeface="Calibri Light" panose="020F0302020204030204" pitchFamily="34" charset="0"/>
              <a:cs typeface="Calibri Light" panose="020F0302020204030204" pitchFamily="34" charset="0"/>
            </a:endParaRPr>
          </a:p>
          <a:p>
            <a:pPr algn="just"/>
            <a:r>
              <a:rPr lang="en-GB" sz="2800" dirty="0">
                <a:latin typeface="Calibri Light" panose="020F0302020204030204" pitchFamily="34" charset="0"/>
                <a:cs typeface="Calibri Light" panose="020F0302020204030204" pitchFamily="34" charset="0"/>
              </a:rPr>
              <a:t>Kubara Lamina’s business focuses on innovativeness and creates ground-breaking technological solutions. The company’s business philosophy is reflected in its product offer, which comprises solutions targeted at the most demanding markets.</a:t>
            </a:r>
            <a:endParaRPr lang="pl-PL" sz="2800" dirty="0">
              <a:latin typeface="Calibri Light" panose="020F0302020204030204" pitchFamily="34" charset="0"/>
              <a:cs typeface="Calibri Light" panose="020F0302020204030204" pitchFamily="34" charset="0"/>
            </a:endParaRPr>
          </a:p>
          <a:p>
            <a:pPr algn="just"/>
            <a:r>
              <a:rPr lang="en-GB" sz="2800" dirty="0">
                <a:latin typeface="Calibri Light" panose="020F0302020204030204" pitchFamily="34" charset="0"/>
                <a:cs typeface="Calibri Light" panose="020F0302020204030204" pitchFamily="34" charset="0"/>
              </a:rPr>
              <a:t>Based on our long-lasting experience and expertise, we develop the </a:t>
            </a:r>
            <a:r>
              <a:rPr lang="en-GB" sz="2800" b="1" dirty="0">
                <a:latin typeface="Calibri Light" panose="020F0302020204030204" pitchFamily="34" charset="0"/>
                <a:cs typeface="Calibri Light" panose="020F0302020204030204" pitchFamily="34" charset="0"/>
              </a:rPr>
              <a:t>power, electrical and arms industry </a:t>
            </a:r>
            <a:r>
              <a:rPr lang="en-GB" sz="2800" dirty="0">
                <a:latin typeface="Calibri Light" panose="020F0302020204030204" pitchFamily="34" charset="0"/>
                <a:cs typeface="Calibri Light" panose="020F0302020204030204" pitchFamily="34" charset="0"/>
              </a:rPr>
              <a:t>that is capable of delivering technologically advanced and innovative projects. </a:t>
            </a:r>
            <a:endParaRPr lang="pl-PL" sz="2800" dirty="0">
              <a:latin typeface="Calibri Light" panose="020F0302020204030204" pitchFamily="34" charset="0"/>
              <a:cs typeface="Calibri Light" panose="020F0302020204030204" pitchFamily="34" charset="0"/>
            </a:endParaRPr>
          </a:p>
          <a:p>
            <a:pPr algn="just"/>
            <a:endParaRPr lang="pl-PL" sz="2800" dirty="0">
              <a:latin typeface="Calibri Light" panose="020F0302020204030204" pitchFamily="34" charset="0"/>
              <a:cs typeface="Calibri Light" panose="020F0302020204030204" pitchFamily="34" charset="0"/>
            </a:endParaRPr>
          </a:p>
          <a:p>
            <a:pPr algn="just"/>
            <a:r>
              <a:rPr lang="en-GB" sz="2800" dirty="0">
                <a:latin typeface="Calibri Light" panose="020F0302020204030204" pitchFamily="34" charset="0"/>
                <a:cs typeface="Calibri Light" panose="020F0302020204030204" pitchFamily="34" charset="0"/>
              </a:rPr>
              <a:t>We constantly develop our resources and skills by reacting fast to changes taking place in the world in order to meet our business partners’ requirements in Poland and abroad.</a:t>
            </a:r>
            <a:endParaRPr lang="pl-PL" sz="2800" dirty="0">
              <a:latin typeface="Calibri Light" panose="020F0302020204030204" pitchFamily="34" charset="0"/>
              <a:cs typeface="Calibri Light" panose="020F0302020204030204" pitchFamily="34" charset="0"/>
            </a:endParaRPr>
          </a:p>
          <a:p>
            <a:pPr algn="just"/>
            <a:endParaRPr lang="pl-PL" sz="2800" dirty="0">
              <a:latin typeface="Calibri Light" panose="020F0302020204030204" pitchFamily="34" charset="0"/>
              <a:cs typeface="Calibri Light" panose="020F0302020204030204" pitchFamily="34" charset="0"/>
            </a:endParaRPr>
          </a:p>
          <a:p>
            <a:pPr algn="just"/>
            <a:endParaRPr lang="pl-PL" sz="2800" dirty="0">
              <a:latin typeface="Calibri Light" panose="020F0302020204030204" pitchFamily="34" charset="0"/>
              <a:cs typeface="Calibri Light" panose="020F0302020204030204" pitchFamily="34" charset="0"/>
            </a:endParaRPr>
          </a:p>
          <a:p>
            <a:pPr algn="just"/>
            <a:endParaRPr lang="pl-PL" sz="2800" dirty="0">
              <a:latin typeface="Calibri Light" panose="020F0302020204030204" pitchFamily="34" charset="0"/>
              <a:cs typeface="Calibri Light" panose="020F0302020204030204" pitchFamily="34" charset="0"/>
            </a:endParaRPr>
          </a:p>
          <a:p>
            <a:pPr algn="just"/>
            <a:endParaRPr lang="pl-PL" sz="2800" dirty="0">
              <a:latin typeface="Calibri Light" panose="020F0302020204030204" pitchFamily="34" charset="0"/>
              <a:cs typeface="Calibri Light" panose="020F0302020204030204" pitchFamily="34" charset="0"/>
            </a:endParaRPr>
          </a:p>
          <a:p>
            <a:pPr algn="just">
              <a:lnSpc>
                <a:spcPct val="150000"/>
              </a:lnSpc>
            </a:pPr>
            <a:endParaRPr lang="pl-PL" sz="2800" dirty="0">
              <a:latin typeface="Calibri Light" panose="020F0302020204030204" pitchFamily="34" charset="0"/>
              <a:cs typeface="Calibri Light" panose="020F0302020204030204" pitchFamily="34" charset="0"/>
            </a:endParaRPr>
          </a:p>
          <a:p>
            <a:pPr>
              <a:lnSpc>
                <a:spcPct val="150000"/>
              </a:lnSpc>
            </a:pPr>
            <a:endParaRPr lang="pl-PL" sz="2000" dirty="0">
              <a:latin typeface="Calibri Light" panose="020F0302020204030204" pitchFamily="34" charset="0"/>
              <a:cs typeface="Calibri Light" panose="020F0302020204030204" pitchFamily="34" charset="0"/>
            </a:endParaRPr>
          </a:p>
          <a:p>
            <a:pPr indent="449580" algn="just">
              <a:lnSpc>
                <a:spcPct val="150000"/>
              </a:lnSpc>
              <a:spcAft>
                <a:spcPts val="600"/>
              </a:spcAft>
            </a:pP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1">
            <a:extLst>
              <a:ext uri="{FF2B5EF4-FFF2-40B4-BE49-F238E27FC236}">
                <a16:creationId xmlns:a16="http://schemas.microsoft.com/office/drawing/2014/main" id="{26C6EFAE-309A-4BEF-9F85-119E616612D2}"/>
              </a:ext>
            </a:extLst>
          </p:cNvPr>
          <p:cNvSpPr>
            <a:spLocks noChangeArrowheads="1"/>
          </p:cNvSpPr>
          <p:nvPr/>
        </p:nvSpPr>
        <p:spPr bwMode="auto">
          <a:xfrm>
            <a:off x="1882996" y="7899292"/>
            <a:ext cx="165647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Based</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on market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knowledge</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international</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experience</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Kubara Lamina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offers</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the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highest</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quality</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products and services,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thus</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creating</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added</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value</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for </a:t>
            </a:r>
            <a:r>
              <a:rPr kumimoji="0" lang="pl-PL" altLang="pl-PL" sz="2800" b="1" i="1"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customers</a:t>
            </a:r>
            <a:r>
              <a:rPr kumimoji="0" lang="pl-PL" altLang="pl-PL" sz="2800" b="1" i="1"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78187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8DF62807-5306-4C54-ACCB-3C61E52C18EE}"/>
              </a:ext>
            </a:extLst>
          </p:cNvPr>
          <p:cNvPicPr>
            <a:picLocks noChangeAspect="1"/>
          </p:cNvPicPr>
          <p:nvPr/>
        </p:nvPicPr>
        <p:blipFill>
          <a:blip r:embed="rId2"/>
          <a:stretch>
            <a:fillRect/>
          </a:stretch>
        </p:blipFill>
        <p:spPr>
          <a:xfrm>
            <a:off x="10108506" y="6722954"/>
            <a:ext cx="1457126" cy="1091652"/>
          </a:xfrm>
          <a:prstGeom prst="rect">
            <a:avLst/>
          </a:prstGeom>
          <a:effectLst>
            <a:softEdge rad="622300"/>
          </a:effectLst>
        </p:spPr>
      </p:pic>
      <p:sp>
        <p:nvSpPr>
          <p:cNvPr id="5" name="Prostokąt 4">
            <a:extLst>
              <a:ext uri="{FF2B5EF4-FFF2-40B4-BE49-F238E27FC236}">
                <a16:creationId xmlns:a16="http://schemas.microsoft.com/office/drawing/2014/main" id="{404B4F01-5F04-406A-8FF8-39DB1695F9B8}"/>
              </a:ext>
            </a:extLst>
          </p:cNvPr>
          <p:cNvSpPr/>
          <p:nvPr/>
        </p:nvSpPr>
        <p:spPr>
          <a:xfrm>
            <a:off x="1097506" y="2139231"/>
            <a:ext cx="8345668" cy="8899039"/>
          </a:xfrm>
          <a:prstGeom prst="rect">
            <a:avLst/>
          </a:prstGeom>
        </p:spPr>
        <p:txBody>
          <a:bodyPr wrap="square">
            <a:spAutoFit/>
          </a:bodyPr>
          <a:lstStyle/>
          <a:p>
            <a:pPr>
              <a:lnSpc>
                <a:spcPct val="150000"/>
              </a:lnSpc>
            </a:pPr>
            <a:endParaRPr lang="pl-PL" sz="2400" b="1" dirty="0">
              <a:latin typeface="Calibri Light" panose="020F0302020204030204" pitchFamily="34" charset="0"/>
              <a:cs typeface="Calibri Light" panose="020F0302020204030204" pitchFamily="34" charset="0"/>
            </a:endParaRPr>
          </a:p>
          <a:p>
            <a:pPr>
              <a:lnSpc>
                <a:spcPct val="150000"/>
              </a:lnSpc>
            </a:pPr>
            <a:r>
              <a:rPr lang="pl-PL" sz="2400" b="1" dirty="0" err="1">
                <a:latin typeface="Calibri Light" panose="020F0302020204030204" pitchFamily="34" charset="0"/>
                <a:cs typeface="Calibri Light" panose="020F0302020204030204" pitchFamily="34" charset="0"/>
              </a:rPr>
              <a:t>Employment</a:t>
            </a:r>
            <a:r>
              <a:rPr lang="pl-PL" sz="2400" b="1" dirty="0">
                <a:latin typeface="Calibri Light" panose="020F0302020204030204" pitchFamily="34" charset="0"/>
                <a:cs typeface="Calibri Light" panose="020F0302020204030204" pitchFamily="34" charset="0"/>
              </a:rPr>
              <a:t>  ~ 180 </a:t>
            </a:r>
            <a:r>
              <a:rPr lang="pl-PL" sz="2400" b="1" dirty="0" err="1">
                <a:latin typeface="Calibri Light" panose="020F0302020204030204" pitchFamily="34" charset="0"/>
                <a:cs typeface="Calibri Light" panose="020F0302020204030204" pitchFamily="34" charset="0"/>
              </a:rPr>
              <a:t>employees</a:t>
            </a:r>
            <a:endParaRPr lang="pl-PL" sz="2400" b="1" dirty="0">
              <a:latin typeface="Calibri Light" panose="020F0302020204030204" pitchFamily="34" charset="0"/>
              <a:cs typeface="Calibri Light" panose="020F0302020204030204" pitchFamily="34" charset="0"/>
            </a:endParaRPr>
          </a:p>
          <a:p>
            <a:pPr>
              <a:lnSpc>
                <a:spcPct val="150000"/>
              </a:lnSpc>
            </a:pPr>
            <a:endParaRPr lang="pl-PL" sz="2400" b="1" dirty="0">
              <a:latin typeface="Calibri Light" panose="020F0302020204030204" pitchFamily="34" charset="0"/>
              <a:cs typeface="Calibri Light" panose="020F0302020204030204" pitchFamily="34" charset="0"/>
            </a:endParaRPr>
          </a:p>
          <a:p>
            <a:pPr>
              <a:lnSpc>
                <a:spcPct val="150000"/>
              </a:lnSpc>
            </a:pPr>
            <a:r>
              <a:rPr lang="pl-PL" sz="2400" b="1" dirty="0" err="1">
                <a:latin typeface="Calibri Light" panose="020F0302020204030204" pitchFamily="34" charset="0"/>
                <a:cs typeface="Calibri Light" panose="020F0302020204030204" pitchFamily="34" charset="0"/>
              </a:rPr>
              <a:t>Warehouse</a:t>
            </a:r>
            <a:r>
              <a:rPr lang="pl-PL" sz="2400" b="1" dirty="0">
                <a:latin typeface="Calibri Light" panose="020F0302020204030204" pitchFamily="34" charset="0"/>
                <a:cs typeface="Calibri Light" panose="020F0302020204030204" pitchFamily="34" charset="0"/>
              </a:rPr>
              <a:t> and </a:t>
            </a:r>
            <a:r>
              <a:rPr lang="pl-PL" sz="2400" b="1" dirty="0" err="1">
                <a:latin typeface="Calibri Light" panose="020F0302020204030204" pitchFamily="34" charset="0"/>
                <a:cs typeface="Calibri Light" panose="020F0302020204030204" pitchFamily="34" charset="0"/>
              </a:rPr>
              <a:t>industrial</a:t>
            </a:r>
            <a:r>
              <a:rPr lang="pl-PL" sz="2400" b="1" dirty="0">
                <a:latin typeface="Calibri Light" panose="020F0302020204030204" pitchFamily="34" charset="0"/>
                <a:cs typeface="Calibri Light" panose="020F0302020204030204" pitchFamily="34" charset="0"/>
              </a:rPr>
              <a:t> </a:t>
            </a:r>
            <a:r>
              <a:rPr lang="pl-PL" sz="2400" b="1" dirty="0" err="1">
                <a:latin typeface="Calibri Light" panose="020F0302020204030204" pitchFamily="34" charset="0"/>
                <a:cs typeface="Calibri Light" panose="020F0302020204030204" pitchFamily="34" charset="0"/>
              </a:rPr>
              <a:t>infrastructure</a:t>
            </a:r>
            <a:r>
              <a:rPr lang="pl-PL" sz="2400" b="1" dirty="0">
                <a:latin typeface="Calibri Light" panose="020F0302020204030204" pitchFamily="34" charset="0"/>
                <a:cs typeface="Calibri Light" panose="020F0302020204030204" pitchFamily="34" charset="0"/>
              </a:rPr>
              <a:t>:</a:t>
            </a:r>
          </a:p>
          <a:p>
            <a:pPr marL="342900" indent="-342900">
              <a:lnSpc>
                <a:spcPct val="150000"/>
              </a:lnSpc>
              <a:buFont typeface="Wingdings" panose="05000000000000000000" pitchFamily="2" charset="2"/>
              <a:buChar char="v"/>
            </a:pPr>
            <a:r>
              <a:rPr lang="pl-PL" sz="2400" dirty="0">
                <a:latin typeface="Calibri Light" panose="020F0302020204030204" pitchFamily="34" charset="0"/>
                <a:cs typeface="Calibri Light" panose="020F0302020204030204" pitchFamily="34" charset="0"/>
              </a:rPr>
              <a:t>Kubara Lamina </a:t>
            </a:r>
            <a:r>
              <a:rPr lang="pl-PL" sz="2400" dirty="0" err="1">
                <a:latin typeface="Calibri Light" panose="020F0302020204030204" pitchFamily="34" charset="0"/>
                <a:cs typeface="Calibri Light" panose="020F0302020204030204" pitchFamily="34" charset="0"/>
              </a:rPr>
              <a:t>area</a:t>
            </a:r>
            <a:r>
              <a:rPr lang="pl-PL" sz="2400" dirty="0">
                <a:latin typeface="Calibri Light" panose="020F0302020204030204" pitchFamily="34" charset="0"/>
                <a:cs typeface="Calibri Light" panose="020F0302020204030204" pitchFamily="34" charset="0"/>
              </a:rPr>
              <a:t> of  8 ha </a:t>
            </a:r>
          </a:p>
          <a:p>
            <a:pPr marL="342900" indent="-342900">
              <a:lnSpc>
                <a:spcPct val="150000"/>
              </a:lnSpc>
              <a:buFont typeface="Wingdings" panose="05000000000000000000" pitchFamily="2" charset="2"/>
              <a:buChar char="v"/>
            </a:pPr>
            <a:r>
              <a:rPr lang="pl-PL" sz="2400" dirty="0">
                <a:latin typeface="Calibri Light" panose="020F0302020204030204" pitchFamily="34" charset="0"/>
                <a:cs typeface="Calibri Light" panose="020F0302020204030204" pitchFamily="34" charset="0"/>
              </a:rPr>
              <a:t>37 000 m2 of </a:t>
            </a:r>
            <a:r>
              <a:rPr lang="pl-PL" sz="2400" dirty="0" err="1">
                <a:latin typeface="Calibri Light" panose="020F0302020204030204" pitchFamily="34" charset="0"/>
                <a:cs typeface="Calibri Light" panose="020F0302020204030204" pitchFamily="34" charset="0"/>
              </a:rPr>
              <a:t>buildings</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offices</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warehouses</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production</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halls</a:t>
            </a:r>
            <a:r>
              <a:rPr lang="pl-PL" sz="2400" dirty="0">
                <a:latin typeface="Calibri Light" panose="020F0302020204030204" pitchFamily="34" charset="0"/>
                <a:cs typeface="Calibri Light" panose="020F0302020204030204" pitchFamily="34" charset="0"/>
              </a:rPr>
              <a:t>, of </a:t>
            </a:r>
            <a:r>
              <a:rPr lang="pl-PL" sz="2400" dirty="0" err="1">
                <a:latin typeface="Calibri Light" panose="020F0302020204030204" pitchFamily="34" charset="0"/>
                <a:cs typeface="Calibri Light" panose="020F0302020204030204" pitchFamily="34" charset="0"/>
              </a:rPr>
              <a:t>which</a:t>
            </a:r>
            <a:r>
              <a:rPr lang="pl-PL" sz="2400" dirty="0">
                <a:latin typeface="Calibri Light" panose="020F0302020204030204" pitchFamily="34" charset="0"/>
                <a:cs typeface="Calibri Light" panose="020F0302020204030204" pitchFamily="34" charset="0"/>
              </a:rPr>
              <a:t>  12 000 </a:t>
            </a:r>
            <a:r>
              <a:rPr lang="pl-PL" sz="2400" dirty="0" err="1">
                <a:latin typeface="Calibri Light" panose="020F0302020204030204" pitchFamily="34" charset="0"/>
                <a:cs typeface="Calibri Light" panose="020F0302020204030204" pitchFamily="34" charset="0"/>
              </a:rPr>
              <a:t>are</a:t>
            </a:r>
            <a:r>
              <a:rPr lang="pl-PL" sz="2400" dirty="0">
                <a:latin typeface="Calibri Light" panose="020F0302020204030204" pitchFamily="34" charset="0"/>
                <a:cs typeface="Calibri Light" panose="020F0302020204030204" pitchFamily="34" charset="0"/>
              </a:rPr>
              <a:t> </a:t>
            </a:r>
            <a:r>
              <a:rPr lang="pl-PL" sz="2400" dirty="0" err="1">
                <a:latin typeface="Calibri Light" panose="020F0302020204030204" pitchFamily="34" charset="0"/>
                <a:cs typeface="Calibri Light" panose="020F0302020204030204" pitchFamily="34" charset="0"/>
              </a:rPr>
              <a:t>rentedh</a:t>
            </a:r>
            <a:r>
              <a:rPr lang="pl-PL" sz="2400" dirty="0">
                <a:latin typeface="Calibri Light" panose="020F0302020204030204" pitchFamily="34" charset="0"/>
                <a:cs typeface="Calibri Light" panose="020F0302020204030204" pitchFamily="34" charset="0"/>
              </a:rPr>
              <a:t> (94 </a:t>
            </a:r>
            <a:r>
              <a:rPr lang="pl-PL" sz="2400" dirty="0" err="1">
                <a:latin typeface="Calibri Light" panose="020F0302020204030204" pitchFamily="34" charset="0"/>
                <a:cs typeface="Calibri Light" panose="020F0302020204030204" pitchFamily="34" charset="0"/>
              </a:rPr>
              <a:t>companies</a:t>
            </a:r>
            <a:r>
              <a:rPr lang="pl-PL" sz="2400" dirty="0">
                <a:latin typeface="Calibri Light" panose="020F0302020204030204" pitchFamily="34" charset="0"/>
                <a:cs typeface="Calibri Light" panose="020F0302020204030204" pitchFamily="34" charset="0"/>
              </a:rPr>
              <a:t>)</a:t>
            </a:r>
          </a:p>
          <a:p>
            <a:pPr>
              <a:lnSpc>
                <a:spcPct val="150000"/>
              </a:lnSpc>
            </a:pPr>
            <a:endParaRPr lang="pl-PL" sz="2400" dirty="0">
              <a:latin typeface="Calibri Light" panose="020F0302020204030204" pitchFamily="34" charset="0"/>
              <a:cs typeface="Calibri Light" panose="020F0302020204030204" pitchFamily="34" charset="0"/>
            </a:endParaRPr>
          </a:p>
          <a:p>
            <a:pPr>
              <a:lnSpc>
                <a:spcPct val="150000"/>
              </a:lnSpc>
            </a:pPr>
            <a:r>
              <a:rPr lang="pl-PL" sz="2400" b="1" dirty="0">
                <a:latin typeface="Calibri" panose="020F0502020204030204" pitchFamily="34" charset="0"/>
                <a:cs typeface="Calibri" panose="020F0502020204030204" pitchFamily="34" charset="0"/>
              </a:rPr>
              <a:t>Technical </a:t>
            </a:r>
            <a:r>
              <a:rPr lang="pl-PL" sz="2400" b="1" dirty="0" err="1">
                <a:latin typeface="Calibri" panose="020F0502020204030204" pitchFamily="34" charset="0"/>
                <a:cs typeface="Calibri" panose="020F0502020204030204" pitchFamily="34" charset="0"/>
              </a:rPr>
              <a:t>infrastructure</a:t>
            </a:r>
            <a:r>
              <a:rPr lang="pl-PL" sz="2400" dirty="0">
                <a:latin typeface="Calibri" panose="020F0502020204030204" pitchFamily="34" charset="0"/>
                <a:cs typeface="Calibri" panose="020F0502020204030204" pitchFamily="34" charset="0"/>
              </a:rPr>
              <a:t>: </a:t>
            </a:r>
          </a:p>
          <a:p>
            <a:pPr marL="342900" indent="-342900">
              <a:lnSpc>
                <a:spcPct val="150000"/>
              </a:lnSpc>
              <a:buFont typeface="Wingdings" panose="05000000000000000000" pitchFamily="2" charset="2"/>
              <a:buChar char="v"/>
            </a:pPr>
            <a:r>
              <a:rPr lang="pl-PL" sz="2400" dirty="0" err="1">
                <a:latin typeface="Calibri" panose="020F0502020204030204" pitchFamily="34" charset="0"/>
                <a:cs typeface="Calibri" panose="020F0502020204030204" pitchFamily="34" charset="0"/>
              </a:rPr>
              <a:t>energy</a:t>
            </a:r>
            <a:endParaRPr lang="pl-PL" sz="24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pl-PL" sz="2400" dirty="0" err="1">
                <a:latin typeface="Calibri" panose="020F0502020204030204" pitchFamily="34" charset="0"/>
                <a:cs typeface="Calibri" panose="020F0502020204030204" pitchFamily="34" charset="0"/>
              </a:rPr>
              <a:t>water</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deionized</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water</a:t>
            </a:r>
            <a:endParaRPr lang="pl-PL" sz="24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pl-PL" sz="2400" dirty="0" err="1">
                <a:latin typeface="Calibri" panose="020F0502020204030204" pitchFamily="34" charset="0"/>
                <a:cs typeface="Calibri" panose="020F0502020204030204" pitchFamily="34" charset="0"/>
              </a:rPr>
              <a:t>sewage</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neutralizer</a:t>
            </a:r>
            <a:endParaRPr lang="pl-PL" sz="24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pl-PL" sz="2400" dirty="0" err="1">
                <a:latin typeface="Calibri" panose="020F0502020204030204" pitchFamily="34" charset="0"/>
                <a:cs typeface="Calibri" panose="020F0502020204030204" pitchFamily="34" charset="0"/>
              </a:rPr>
              <a:t>technical</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gases</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nitrogen</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oxygen</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hydrogen</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concentrated</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air</a:t>
            </a:r>
            <a:r>
              <a:rPr lang="pl-PL" sz="2400" dirty="0">
                <a:latin typeface="Calibri" panose="020F0502020204030204" pitchFamily="34" charset="0"/>
                <a:cs typeface="Calibri" panose="020F0502020204030204" pitchFamily="34" charset="0"/>
              </a:rPr>
              <a:t> )</a:t>
            </a:r>
          </a:p>
          <a:p>
            <a:pPr marL="342900" indent="-342900">
              <a:lnSpc>
                <a:spcPct val="150000"/>
              </a:lnSpc>
              <a:buFont typeface="Wingdings" panose="05000000000000000000" pitchFamily="2" charset="2"/>
              <a:buChar char="v"/>
            </a:pPr>
            <a:r>
              <a:rPr lang="pl-PL" sz="2400" dirty="0" err="1">
                <a:latin typeface="Calibri" panose="020F0502020204030204" pitchFamily="34" charset="0"/>
                <a:cs typeface="Calibri" panose="020F0502020204030204" pitchFamily="34" charset="0"/>
              </a:rPr>
              <a:t>natural</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gas</a:t>
            </a:r>
            <a:endParaRPr lang="pl-PL" sz="24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pl-PL" sz="2400" dirty="0">
                <a:latin typeface="Calibri" panose="020F0502020204030204" pitchFamily="34" charset="0"/>
                <a:cs typeface="Calibri" panose="020F0502020204030204" pitchFamily="34" charset="0"/>
              </a:rPr>
              <a:t>heating</a:t>
            </a:r>
          </a:p>
          <a:p>
            <a:pPr>
              <a:lnSpc>
                <a:spcPct val="150000"/>
              </a:lnSpc>
            </a:pPr>
            <a:endParaRPr lang="pl-PL" sz="2400" dirty="0">
              <a:latin typeface="Calibri Light" panose="020F0302020204030204" pitchFamily="34" charset="0"/>
              <a:cs typeface="Calibri Light" panose="020F0302020204030204" pitchFamily="34" charset="0"/>
            </a:endParaRPr>
          </a:p>
        </p:txBody>
      </p:sp>
      <p:sp>
        <p:nvSpPr>
          <p:cNvPr id="3" name="Prostokąt 2">
            <a:extLst>
              <a:ext uri="{FF2B5EF4-FFF2-40B4-BE49-F238E27FC236}">
                <a16:creationId xmlns:a16="http://schemas.microsoft.com/office/drawing/2014/main" id="{4630585E-81A4-4673-87B9-377AEF2B22CA}"/>
              </a:ext>
            </a:extLst>
          </p:cNvPr>
          <p:cNvSpPr/>
          <p:nvPr/>
        </p:nvSpPr>
        <p:spPr>
          <a:xfrm>
            <a:off x="1" y="-59055"/>
            <a:ext cx="21674137" cy="12127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3">
            <a:extLst>
              <a:ext uri="{FF2B5EF4-FFF2-40B4-BE49-F238E27FC236}">
                <a16:creationId xmlns:a16="http://schemas.microsoft.com/office/drawing/2014/main" id="{631F0DF6-221E-449B-8486-51532F808E31}"/>
              </a:ext>
            </a:extLst>
          </p:cNvPr>
          <p:cNvSpPr txBox="1">
            <a:spLocks/>
          </p:cNvSpPr>
          <p:nvPr/>
        </p:nvSpPr>
        <p:spPr>
          <a:xfrm>
            <a:off x="3911687" y="125307"/>
            <a:ext cx="12590585" cy="844061"/>
          </a:xfrm>
          <a:prstGeom prst="rect">
            <a:avLst/>
          </a:prstGeom>
          <a:solidFill>
            <a:srgbClr val="C00000">
              <a:alpha val="74000"/>
            </a:srgbClr>
          </a:solidFill>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3600" b="1" dirty="0">
                <a:latin typeface="Calibri Light" panose="020F0302020204030204" pitchFamily="34" charset="0"/>
                <a:cs typeface="Calibri Light" panose="020F0302020204030204" pitchFamily="34" charset="0"/>
              </a:rPr>
            </a:br>
            <a:r>
              <a:rPr lang="pl-PL" sz="3600" b="1" dirty="0">
                <a:solidFill>
                  <a:schemeClr val="bg1"/>
                </a:solidFill>
                <a:latin typeface="Calibri Light" panose="020F0302020204030204" pitchFamily="34" charset="0"/>
                <a:cs typeface="Calibri Light" panose="020F0302020204030204" pitchFamily="34" charset="0"/>
              </a:rPr>
              <a:t>HUMAN RESOURCES AND INFRASTRUCTURE</a:t>
            </a:r>
            <a:br>
              <a:rPr lang="pl-PL" sz="3600" b="1" dirty="0">
                <a:latin typeface="Calibri Light" panose="020F0302020204030204" pitchFamily="34" charset="0"/>
                <a:cs typeface="Calibri Light" panose="020F0302020204030204" pitchFamily="34" charset="0"/>
              </a:rPr>
            </a:br>
            <a:endParaRPr lang="pl-PL" sz="3600" b="1" dirty="0">
              <a:latin typeface="Calibri Light" panose="020F0302020204030204" pitchFamily="34" charset="0"/>
              <a:cs typeface="Calibri Light" panose="020F0302020204030204" pitchFamily="34" charset="0"/>
            </a:endParaRPr>
          </a:p>
        </p:txBody>
      </p:sp>
      <p:pic>
        <p:nvPicPr>
          <p:cNvPr id="6" name="Obraz 5" descr="Obraz zawierający tekst&#10;&#10;Opis wygenerowany automatycznie">
            <a:extLst>
              <a:ext uri="{FF2B5EF4-FFF2-40B4-BE49-F238E27FC236}">
                <a16:creationId xmlns:a16="http://schemas.microsoft.com/office/drawing/2014/main" id="{68B2A419-4776-4AB9-9F2A-09BA82F8B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406334" y="5713453"/>
            <a:ext cx="4377393" cy="8058799"/>
          </a:xfrm>
          <a:prstGeom prst="rect">
            <a:avLst/>
          </a:prstGeom>
        </p:spPr>
      </p:pic>
      <p:sp>
        <p:nvSpPr>
          <p:cNvPr id="10" name="Rectangle 2">
            <a:extLst>
              <a:ext uri="{FF2B5EF4-FFF2-40B4-BE49-F238E27FC236}">
                <a16:creationId xmlns:a16="http://schemas.microsoft.com/office/drawing/2014/main" id="{045DB3BB-2A43-450B-AA14-1FCAC4791C8E}"/>
              </a:ext>
            </a:extLst>
          </p:cNvPr>
          <p:cNvSpPr>
            <a:spLocks noChangeArrowheads="1"/>
          </p:cNvSpPr>
          <p:nvPr/>
        </p:nvSpPr>
        <p:spPr bwMode="auto">
          <a:xfrm>
            <a:off x="11565631" y="2825241"/>
            <a:ext cx="7629091"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Additional</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facilities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direct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connection</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with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national</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road</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No. 79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direct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connection</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with the S2 express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road</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which</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connects</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the A2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motorway</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international</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airport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Chopin (15 km)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construction</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a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direct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entry</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exit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connection</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to Gen. Okulickiego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street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construction</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a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direct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entry</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exit</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connection</a:t>
            </a:r>
            <a:r>
              <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to Puławska </a:t>
            </a:r>
            <a:r>
              <a:rPr kumimoji="0" lang="pl-PL" altLang="pl-PL" sz="24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street</a:t>
            </a:r>
            <a:endParaRPr kumimoji="0" lang="pl-PL" altLang="pl-PL" sz="2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20732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8000"/>
          </a:schemeClr>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63295B4E-C52D-47A8-8EBB-9A2A783FEB7B}"/>
              </a:ext>
            </a:extLst>
          </p:cNvPr>
          <p:cNvSpPr/>
          <p:nvPr/>
        </p:nvSpPr>
        <p:spPr>
          <a:xfrm>
            <a:off x="8053755" y="0"/>
            <a:ext cx="13620364" cy="1153551"/>
          </a:xfrm>
          <a:prstGeom prst="rect">
            <a:avLst/>
          </a:prstGeom>
          <a:solidFill>
            <a:schemeClr val="tx1">
              <a:lumMod val="8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3">
            <a:extLst>
              <a:ext uri="{FF2B5EF4-FFF2-40B4-BE49-F238E27FC236}">
                <a16:creationId xmlns:a16="http://schemas.microsoft.com/office/drawing/2014/main" id="{E01BE2C5-F9A1-4686-964F-1A7AB8C35396}"/>
              </a:ext>
            </a:extLst>
          </p:cNvPr>
          <p:cNvSpPr>
            <a:spLocks noGrp="1"/>
          </p:cNvSpPr>
          <p:nvPr>
            <p:ph type="title" idx="4294967295"/>
          </p:nvPr>
        </p:nvSpPr>
        <p:spPr>
          <a:xfrm>
            <a:off x="7041693" y="154994"/>
            <a:ext cx="11045844" cy="562708"/>
          </a:xfrm>
          <a:solidFill>
            <a:srgbClr val="C00000">
              <a:alpha val="74000"/>
            </a:srgbClr>
          </a:solidFill>
          <a:ln>
            <a:solidFill>
              <a:srgbClr val="C00000"/>
            </a:solidFill>
          </a:ln>
        </p:spPr>
        <p:txBody>
          <a:bodyPr vert="horz" lIns="91440" tIns="45720" rIns="91440" bIns="45720" rtlCol="0" anchor="ctr">
            <a:noAutofit/>
          </a:bodyPr>
          <a:lstStyle/>
          <a:p>
            <a:pPr defTabSz="914400"/>
            <a:r>
              <a:rPr lang="pl-PL" sz="3600" b="1" kern="1200" dirty="0">
                <a:solidFill>
                  <a:schemeClr val="tx1"/>
                </a:solidFill>
                <a:latin typeface="+mj-lt"/>
                <a:ea typeface="+mj-ea"/>
                <a:cs typeface="+mj-cs"/>
              </a:rPr>
              <a:t> </a:t>
            </a:r>
            <a:br>
              <a:rPr lang="pl-PL" sz="3600" b="1" kern="1200" dirty="0">
                <a:solidFill>
                  <a:schemeClr val="tx1"/>
                </a:solidFill>
                <a:latin typeface="+mj-lt"/>
                <a:ea typeface="+mj-ea"/>
                <a:cs typeface="+mj-cs"/>
              </a:rPr>
            </a:br>
            <a:r>
              <a:rPr lang="pl-PL" sz="3600" b="1" kern="1200" dirty="0">
                <a:solidFill>
                  <a:schemeClr val="tx1"/>
                </a:solidFill>
                <a:latin typeface="+mj-lt"/>
                <a:ea typeface="+mj-ea"/>
                <a:cs typeface="+mj-cs"/>
              </a:rPr>
              <a:t>     </a:t>
            </a:r>
            <a:r>
              <a:rPr lang="pl-PL" sz="3600" b="1" kern="1200" dirty="0">
                <a:solidFill>
                  <a:schemeClr val="tx1"/>
                </a:solidFill>
                <a:latin typeface="Calibri Light" panose="020F0302020204030204" pitchFamily="34" charset="0"/>
                <a:cs typeface="Calibri Light" panose="020F0302020204030204" pitchFamily="34" charset="0"/>
              </a:rPr>
              <a:t>ACTIVITY</a:t>
            </a:r>
            <a:br>
              <a:rPr lang="en-US" sz="3600" b="1" kern="1200" dirty="0">
                <a:solidFill>
                  <a:schemeClr val="tx1"/>
                </a:solidFill>
                <a:latin typeface="+mj-lt"/>
                <a:ea typeface="+mj-ea"/>
                <a:cs typeface="+mj-cs"/>
              </a:rPr>
            </a:br>
            <a:endParaRPr lang="en-US" sz="3600" b="1" kern="1200" dirty="0">
              <a:solidFill>
                <a:schemeClr val="tx1"/>
              </a:solidFill>
              <a:latin typeface="+mj-lt"/>
              <a:ea typeface="+mj-ea"/>
              <a:cs typeface="+mj-cs"/>
            </a:endParaRPr>
          </a:p>
        </p:txBody>
      </p:sp>
      <p:pic>
        <p:nvPicPr>
          <p:cNvPr id="6" name="Obraz 5" descr="Obraz zawierający stół, wewnątrz, ściana, elementy&#10;&#10;Opis wygenerowany automatycznie">
            <a:extLst>
              <a:ext uri="{FF2B5EF4-FFF2-40B4-BE49-F238E27FC236}">
                <a16:creationId xmlns:a16="http://schemas.microsoft.com/office/drawing/2014/main" id="{5C95F267-DD21-4D43-9C7E-E67185FBF961}"/>
              </a:ext>
            </a:extLst>
          </p:cNvPr>
          <p:cNvPicPr/>
          <p:nvPr/>
        </p:nvPicPr>
        <p:blipFill rotWithShape="1">
          <a:blip r:embed="rId2" cstate="print">
            <a:extLst>
              <a:ext uri="{28A0092B-C50C-407E-A947-70E740481C1C}">
                <a14:useLocalDpi xmlns:a14="http://schemas.microsoft.com/office/drawing/2010/main" val="0"/>
              </a:ext>
            </a:extLst>
          </a:blip>
          <a:srcRect l="7059" r="4982"/>
          <a:stretch/>
        </p:blipFill>
        <p:spPr bwMode="auto">
          <a:xfrm>
            <a:off x="19" y="10"/>
            <a:ext cx="8845043" cy="7932082"/>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7" name="Obraz 16">
            <a:extLst>
              <a:ext uri="{FF2B5EF4-FFF2-40B4-BE49-F238E27FC236}">
                <a16:creationId xmlns:a16="http://schemas.microsoft.com/office/drawing/2014/main" id="{988E4D86-15C5-4800-BFE3-D486676DC40C}"/>
              </a:ext>
            </a:extLst>
          </p:cNvPr>
          <p:cNvPicPr/>
          <p:nvPr/>
        </p:nvPicPr>
        <p:blipFill rotWithShape="1">
          <a:blip r:embed="rId3" cstate="print">
            <a:extLst>
              <a:ext uri="{28A0092B-C50C-407E-A947-70E740481C1C}">
                <a14:useLocalDpi xmlns:a14="http://schemas.microsoft.com/office/drawing/2010/main" val="0"/>
              </a:ext>
            </a:extLst>
          </a:blip>
          <a:srcRect l="11189" r="14105" b="-2"/>
          <a:stretch/>
        </p:blipFill>
        <p:spPr bwMode="auto">
          <a:xfrm>
            <a:off x="8577" y="7075713"/>
            <a:ext cx="5412510" cy="5116303"/>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pole tekstowe 4">
            <a:extLst>
              <a:ext uri="{FF2B5EF4-FFF2-40B4-BE49-F238E27FC236}">
                <a16:creationId xmlns:a16="http://schemas.microsoft.com/office/drawing/2014/main" id="{545DDC17-637A-4E74-B909-8E72B64F680D}"/>
              </a:ext>
            </a:extLst>
          </p:cNvPr>
          <p:cNvSpPr txBox="1"/>
          <p:nvPr/>
        </p:nvSpPr>
        <p:spPr>
          <a:xfrm>
            <a:off x="9685771" y="3373404"/>
            <a:ext cx="10222525" cy="7932082"/>
          </a:xfrm>
          <a:prstGeom prst="rect">
            <a:avLst/>
          </a:prstGeom>
        </p:spPr>
        <p:txBody>
          <a:bodyPr vert="horz" lIns="91440" tIns="45720" rIns="91440" bIns="45720" rtlCol="0" anchor="t">
            <a:noAutofit/>
          </a:bodyPr>
          <a:lstStyle/>
          <a:p>
            <a:pPr marL="685800" indent="-457200">
              <a:lnSpc>
                <a:spcPct val="90000"/>
              </a:lnSpc>
              <a:spcAft>
                <a:spcPts val="600"/>
              </a:spcAft>
              <a:buFont typeface="Wingdings" panose="05000000000000000000" pitchFamily="2" charset="2"/>
              <a:buChar char="v"/>
            </a:pPr>
            <a:r>
              <a:rPr lang="pl-PL" sz="3200" dirty="0">
                <a:solidFill>
                  <a:schemeClr val="bg1"/>
                </a:solidFill>
                <a:latin typeface="Calibri Light" panose="020F0302020204030204" pitchFamily="34" charset="0"/>
                <a:cs typeface="Calibri Light" panose="020F0302020204030204" pitchFamily="34" charset="0"/>
              </a:rPr>
              <a:t>high </a:t>
            </a:r>
            <a:r>
              <a:rPr lang="pl-PL" sz="3200" dirty="0" err="1">
                <a:solidFill>
                  <a:schemeClr val="bg1"/>
                </a:solidFill>
                <a:latin typeface="Calibri Light" panose="020F0302020204030204" pitchFamily="34" charset="0"/>
                <a:cs typeface="Calibri Light" panose="020F0302020204030204" pitchFamily="34" charset="0"/>
              </a:rPr>
              <a:t>power</a:t>
            </a:r>
            <a:r>
              <a:rPr lang="pl-PL" sz="3200" dirty="0">
                <a:solidFill>
                  <a:schemeClr val="bg1"/>
                </a:solidFill>
                <a:latin typeface="Calibri Light" panose="020F0302020204030204" pitchFamily="34" charset="0"/>
                <a:cs typeface="Calibri Light" panose="020F0302020204030204" pitchFamily="34" charset="0"/>
              </a:rPr>
              <a:t> semiconductor devices</a:t>
            </a: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endParaRPr lang="en-US" sz="3200" dirty="0">
              <a:solidFill>
                <a:schemeClr val="bg1"/>
              </a:solidFill>
              <a:latin typeface="Calibri Light" panose="020F0302020204030204" pitchFamily="34" charset="0"/>
              <a:cs typeface="Calibri Light" panose="020F0302020204030204" pitchFamily="34" charset="0"/>
            </a:endParaRPr>
          </a:p>
          <a:p>
            <a:pPr marL="228600">
              <a:lnSpc>
                <a:spcPct val="90000"/>
              </a:lnSpc>
              <a:spcAft>
                <a:spcPts val="600"/>
              </a:spcAft>
            </a:pP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r>
              <a:rPr lang="pl-PL" sz="3200" dirty="0" err="1">
                <a:solidFill>
                  <a:schemeClr val="bg1"/>
                </a:solidFill>
                <a:latin typeface="Calibri Light" panose="020F0302020204030204" pitchFamily="34" charset="0"/>
                <a:cs typeface="Calibri Light" panose="020F0302020204030204" pitchFamily="34" charset="0"/>
              </a:rPr>
              <a:t>assembly</a:t>
            </a:r>
            <a:r>
              <a:rPr lang="pl-PL" sz="3200" dirty="0">
                <a:solidFill>
                  <a:schemeClr val="bg1"/>
                </a:solidFill>
                <a:latin typeface="Calibri Light" panose="020F0302020204030204" pitchFamily="34" charset="0"/>
                <a:cs typeface="Calibri Light" panose="020F0302020204030204" pitchFamily="34" charset="0"/>
              </a:rPr>
              <a:t> of </a:t>
            </a:r>
            <a:r>
              <a:rPr lang="pl-PL" sz="3200" dirty="0" err="1">
                <a:solidFill>
                  <a:schemeClr val="bg1"/>
                </a:solidFill>
                <a:latin typeface="Calibri Light" panose="020F0302020204030204" pitchFamily="34" charset="0"/>
                <a:cs typeface="Calibri Light" panose="020F0302020204030204" pitchFamily="34" charset="0"/>
              </a:rPr>
              <a:t>power</a:t>
            </a:r>
            <a:r>
              <a:rPr lang="pl-PL" sz="3200" dirty="0">
                <a:solidFill>
                  <a:schemeClr val="bg1"/>
                </a:solidFill>
                <a:latin typeface="Calibri Light" panose="020F0302020204030204" pitchFamily="34" charset="0"/>
                <a:cs typeface="Calibri Light" panose="020F0302020204030204" pitchFamily="34" charset="0"/>
              </a:rPr>
              <a:t> </a:t>
            </a:r>
            <a:r>
              <a:rPr lang="pl-PL" sz="3200" dirty="0" err="1">
                <a:solidFill>
                  <a:schemeClr val="bg1"/>
                </a:solidFill>
                <a:latin typeface="Calibri Light" panose="020F0302020204030204" pitchFamily="34" charset="0"/>
                <a:cs typeface="Calibri Light" panose="020F0302020204030204" pitchFamily="34" charset="0"/>
              </a:rPr>
              <a:t>electronic</a:t>
            </a:r>
            <a:r>
              <a:rPr lang="pl-PL" sz="3200" dirty="0">
                <a:solidFill>
                  <a:schemeClr val="bg1"/>
                </a:solidFill>
                <a:latin typeface="Calibri Light" panose="020F0302020204030204" pitchFamily="34" charset="0"/>
                <a:cs typeface="Calibri Light" panose="020F0302020204030204" pitchFamily="34" charset="0"/>
              </a:rPr>
              <a:t> devices</a:t>
            </a:r>
          </a:p>
          <a:p>
            <a:pPr marL="228600">
              <a:lnSpc>
                <a:spcPct val="90000"/>
              </a:lnSpc>
              <a:spcAft>
                <a:spcPts val="600"/>
              </a:spcAft>
            </a:pPr>
            <a:r>
              <a:rPr lang="en-US" sz="3200" dirty="0">
                <a:solidFill>
                  <a:schemeClr val="bg1"/>
                </a:solidFill>
                <a:latin typeface="Calibri Light" panose="020F0302020204030204" pitchFamily="34" charset="0"/>
                <a:cs typeface="Calibri Light" panose="020F0302020204030204" pitchFamily="34" charset="0"/>
              </a:rPr>
              <a:t> </a:t>
            </a:r>
          </a:p>
          <a:p>
            <a:pPr marL="228600" indent="-457200">
              <a:lnSpc>
                <a:spcPct val="90000"/>
              </a:lnSpc>
              <a:spcAft>
                <a:spcPts val="600"/>
              </a:spcAft>
              <a:buFont typeface="Wingdings" panose="05000000000000000000" pitchFamily="2" charset="2"/>
              <a:buChar char="v"/>
            </a:pP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r>
              <a:rPr lang="pl-PL" sz="3200" dirty="0" err="1">
                <a:solidFill>
                  <a:schemeClr val="bg1"/>
                </a:solidFill>
                <a:latin typeface="Calibri Light" panose="020F0302020204030204" pitchFamily="34" charset="0"/>
                <a:cs typeface="Calibri Light" panose="020F0302020204030204" pitchFamily="34" charset="0"/>
              </a:rPr>
              <a:t>microwave</a:t>
            </a:r>
            <a:r>
              <a:rPr lang="pl-PL" sz="3200" dirty="0">
                <a:solidFill>
                  <a:schemeClr val="bg1"/>
                </a:solidFill>
                <a:latin typeface="Calibri Light" panose="020F0302020204030204" pitchFamily="34" charset="0"/>
                <a:cs typeface="Calibri Light" panose="020F0302020204030204" pitchFamily="34" charset="0"/>
              </a:rPr>
              <a:t> products </a:t>
            </a: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r>
              <a:rPr lang="pl-PL" sz="3200" dirty="0" err="1">
                <a:solidFill>
                  <a:schemeClr val="bg1"/>
                </a:solidFill>
                <a:latin typeface="Calibri Light" panose="020F0302020204030204" pitchFamily="34" charset="0"/>
                <a:cs typeface="Calibri Light" panose="020F0302020204030204" pitchFamily="34" charset="0"/>
              </a:rPr>
              <a:t>Research</a:t>
            </a:r>
            <a:r>
              <a:rPr lang="pl-PL" sz="3200" dirty="0">
                <a:solidFill>
                  <a:schemeClr val="bg1"/>
                </a:solidFill>
                <a:latin typeface="Calibri Light" panose="020F0302020204030204" pitchFamily="34" charset="0"/>
                <a:cs typeface="Calibri Light" panose="020F0302020204030204" pitchFamily="34" charset="0"/>
              </a:rPr>
              <a:t> &amp; Development Center</a:t>
            </a: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endParaRPr lang="en-US" sz="32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spcAft>
                <a:spcPts val="600"/>
              </a:spcAft>
              <a:buFont typeface="Wingdings" panose="05000000000000000000" pitchFamily="2" charset="2"/>
              <a:buChar char="v"/>
            </a:pPr>
            <a:r>
              <a:rPr lang="pl-PL" sz="3200" dirty="0" err="1">
                <a:solidFill>
                  <a:schemeClr val="bg1"/>
                </a:solidFill>
                <a:latin typeface="Calibri Light" panose="020F0302020204030204" pitchFamily="34" charset="0"/>
                <a:cs typeface="Calibri Light" panose="020F0302020204030204" pitchFamily="34" charset="0"/>
              </a:rPr>
              <a:t>renatl</a:t>
            </a:r>
            <a:r>
              <a:rPr lang="pl-PL" sz="3200" dirty="0">
                <a:solidFill>
                  <a:schemeClr val="bg1"/>
                </a:solidFill>
                <a:latin typeface="Calibri Light" panose="020F0302020204030204" pitchFamily="34" charset="0"/>
                <a:cs typeface="Calibri Light" panose="020F0302020204030204" pitchFamily="34" charset="0"/>
              </a:rPr>
              <a:t> of </a:t>
            </a:r>
            <a:r>
              <a:rPr lang="pl-PL" sz="3200" dirty="0" err="1">
                <a:solidFill>
                  <a:schemeClr val="bg1"/>
                </a:solidFill>
                <a:latin typeface="Calibri Light" panose="020F0302020204030204" pitchFamily="34" charset="0"/>
                <a:cs typeface="Calibri Light" panose="020F0302020204030204" pitchFamily="34" charset="0"/>
              </a:rPr>
              <a:t>space</a:t>
            </a:r>
            <a:endParaRPr lang="en-US" sz="3200" dirty="0">
              <a:solidFill>
                <a:schemeClr val="bg1"/>
              </a:solidFill>
              <a:latin typeface="Calibri Light" panose="020F0302020204030204" pitchFamily="34" charset="0"/>
              <a:cs typeface="Calibri Light" panose="020F0302020204030204" pitchFamily="34" charset="0"/>
            </a:endParaRPr>
          </a:p>
          <a:p>
            <a:pPr indent="-228600">
              <a:lnSpc>
                <a:spcPct val="90000"/>
              </a:lnSpc>
              <a:spcAft>
                <a:spcPts val="600"/>
              </a:spcAft>
              <a:buFont typeface="Arial" panose="020B0604020202020204" pitchFamily="34" charset="0"/>
              <a:buChar char="•"/>
            </a:pPr>
            <a:endParaRPr lang="en-US"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6999555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8000"/>
          </a:schemeClr>
        </a:solidFill>
        <a:effectLst/>
      </p:bgPr>
    </p:bg>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41A908CF-3A9C-48DF-A863-5F2555C4A840}"/>
              </a:ext>
            </a:extLst>
          </p:cNvPr>
          <p:cNvSpPr/>
          <p:nvPr/>
        </p:nvSpPr>
        <p:spPr>
          <a:xfrm>
            <a:off x="0" y="0"/>
            <a:ext cx="14050107" cy="1055078"/>
          </a:xfrm>
          <a:prstGeom prst="rect">
            <a:avLst/>
          </a:prstGeom>
          <a:solidFill>
            <a:schemeClr val="tx1">
              <a:lumMod val="8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3">
            <a:extLst>
              <a:ext uri="{FF2B5EF4-FFF2-40B4-BE49-F238E27FC236}">
                <a16:creationId xmlns:a16="http://schemas.microsoft.com/office/drawing/2014/main" id="{E01BE2C5-F9A1-4686-964F-1A7AB8C35396}"/>
              </a:ext>
            </a:extLst>
          </p:cNvPr>
          <p:cNvSpPr>
            <a:spLocks noGrp="1"/>
          </p:cNvSpPr>
          <p:nvPr>
            <p:ph type="title" idx="4294967295"/>
          </p:nvPr>
        </p:nvSpPr>
        <p:spPr>
          <a:xfrm>
            <a:off x="1118545" y="119198"/>
            <a:ext cx="11813016" cy="738932"/>
          </a:xfrm>
          <a:solidFill>
            <a:srgbClr val="C00000">
              <a:alpha val="74000"/>
            </a:srgbClr>
          </a:solidFill>
          <a:ln>
            <a:solidFill>
              <a:srgbClr val="C00000"/>
            </a:solidFill>
          </a:ln>
        </p:spPr>
        <p:txBody>
          <a:bodyPr vert="horz" lIns="91440" tIns="45720" rIns="91440" bIns="45720" rtlCol="0" anchor="ctr">
            <a:noAutofit/>
          </a:bodyPr>
          <a:lstStyle/>
          <a:p>
            <a:pPr defTabSz="914400"/>
            <a:br>
              <a:rPr lang="en-US" sz="3600" b="1" kern="1200" dirty="0">
                <a:solidFill>
                  <a:schemeClr val="tx1"/>
                </a:solidFill>
                <a:latin typeface="+mj-lt"/>
                <a:ea typeface="+mj-ea"/>
                <a:cs typeface="+mj-cs"/>
              </a:rPr>
            </a:br>
            <a:r>
              <a:rPr lang="en-US" sz="3600" b="1" kern="1200" dirty="0">
                <a:solidFill>
                  <a:schemeClr val="tx1"/>
                </a:solidFill>
                <a:latin typeface="+mn-lt"/>
                <a:ea typeface="+mj-ea"/>
                <a:cs typeface="+mj-cs"/>
              </a:rPr>
              <a:t>     </a:t>
            </a:r>
            <a:r>
              <a:rPr lang="pl-PL" sz="3600" b="1" kern="1200" dirty="0">
                <a:solidFill>
                  <a:schemeClr val="tx1"/>
                </a:solidFill>
                <a:latin typeface="Calibri Light" panose="020F0302020204030204" pitchFamily="34" charset="0"/>
                <a:cs typeface="Calibri Light" panose="020F0302020204030204" pitchFamily="34" charset="0"/>
              </a:rPr>
              <a:t>HIGH POWER SEMICONDUCTOR DEVICES</a:t>
            </a:r>
            <a:br>
              <a:rPr lang="en-US" sz="3600" b="1" kern="1200" dirty="0">
                <a:solidFill>
                  <a:schemeClr val="tx1"/>
                </a:solidFill>
                <a:latin typeface="+mj-lt"/>
                <a:ea typeface="+mj-ea"/>
                <a:cs typeface="+mj-cs"/>
              </a:rPr>
            </a:br>
            <a:endParaRPr lang="en-US" sz="3600" b="1" kern="1200" dirty="0">
              <a:solidFill>
                <a:schemeClr val="tx1"/>
              </a:solidFill>
              <a:latin typeface="+mj-lt"/>
              <a:ea typeface="+mj-ea"/>
              <a:cs typeface="+mj-cs"/>
            </a:endParaRPr>
          </a:p>
        </p:txBody>
      </p:sp>
      <p:sp>
        <p:nvSpPr>
          <p:cNvPr id="5" name="pole tekstowe 4">
            <a:extLst>
              <a:ext uri="{FF2B5EF4-FFF2-40B4-BE49-F238E27FC236}">
                <a16:creationId xmlns:a16="http://schemas.microsoft.com/office/drawing/2014/main" id="{545DDC17-637A-4E74-B909-8E72B64F680D}"/>
              </a:ext>
            </a:extLst>
          </p:cNvPr>
          <p:cNvSpPr txBox="1"/>
          <p:nvPr/>
        </p:nvSpPr>
        <p:spPr>
          <a:xfrm>
            <a:off x="412159" y="2884500"/>
            <a:ext cx="13954472" cy="8791685"/>
          </a:xfrm>
          <a:prstGeom prst="rect">
            <a:avLst/>
          </a:prstGeom>
        </p:spPr>
        <p:txBody>
          <a:bodyPr vert="horz" lIns="91440" tIns="45720" rIns="91440" bIns="45720" rtlCol="0" anchor="t">
            <a:noAutofit/>
          </a:bodyPr>
          <a:lstStyle/>
          <a:p>
            <a:pPr>
              <a:lnSpc>
                <a:spcPct val="90000"/>
              </a:lnSpc>
              <a:spcAft>
                <a:spcPts val="600"/>
              </a:spcAft>
            </a:pPr>
            <a:endParaRPr lang="en-US" sz="2800" b="1" dirty="0">
              <a:solidFill>
                <a:schemeClr val="bg1"/>
              </a:solidFill>
            </a:endParaRPr>
          </a:p>
        </p:txBody>
      </p:sp>
      <p:pic>
        <p:nvPicPr>
          <p:cNvPr id="6" name="Obraz 5" descr="Obraz zawierający stół, wewnątrz, ściana, elementy&#10;&#10;Opis wygenerowany automatycznie">
            <a:extLst>
              <a:ext uri="{FF2B5EF4-FFF2-40B4-BE49-F238E27FC236}">
                <a16:creationId xmlns:a16="http://schemas.microsoft.com/office/drawing/2014/main" id="{5C95F267-DD21-4D43-9C7E-E67185FBF961}"/>
              </a:ext>
            </a:extLst>
          </p:cNvPr>
          <p:cNvPicPr/>
          <p:nvPr/>
        </p:nvPicPr>
        <p:blipFill rotWithShape="1">
          <a:blip r:embed="rId2" cstate="print">
            <a:extLst>
              <a:ext uri="{28A0092B-C50C-407E-A947-70E740481C1C}">
                <a14:useLocalDpi xmlns:a14="http://schemas.microsoft.com/office/drawing/2010/main" val="0"/>
              </a:ext>
            </a:extLst>
          </a:blip>
          <a:srcRect l="2078" r="1" b="1"/>
          <a:stretch/>
        </p:blipFill>
        <p:spPr bwMode="auto">
          <a:xfrm>
            <a:off x="13670473" y="10"/>
            <a:ext cx="8003668" cy="613015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8" name="Prostokąt 7">
            <a:extLst>
              <a:ext uri="{FF2B5EF4-FFF2-40B4-BE49-F238E27FC236}">
                <a16:creationId xmlns:a16="http://schemas.microsoft.com/office/drawing/2014/main" id="{F658308F-2D86-4D9C-B5CF-C8F7CA8054AB}"/>
              </a:ext>
            </a:extLst>
          </p:cNvPr>
          <p:cNvSpPr/>
          <p:nvPr/>
        </p:nvSpPr>
        <p:spPr>
          <a:xfrm>
            <a:off x="470229" y="2679783"/>
            <a:ext cx="10624145" cy="7832401"/>
          </a:xfrm>
          <a:prstGeom prst="rect">
            <a:avLst/>
          </a:prstGeom>
        </p:spPr>
        <p:txBody>
          <a:bodyPr wrap="square">
            <a:spAutoFit/>
          </a:bodyPr>
          <a:lstStyle/>
          <a:p>
            <a:pPr algn="just">
              <a:lnSpc>
                <a:spcPct val="150000"/>
              </a:lnSpc>
            </a:pPr>
            <a:r>
              <a:rPr lang="pl-PL" sz="2600" b="1" dirty="0">
                <a:solidFill>
                  <a:schemeClr val="bg1"/>
                </a:solidFill>
                <a:latin typeface="Calibri Light" panose="020F0302020204030204" pitchFamily="34" charset="0"/>
                <a:cs typeface="Calibri Light" panose="020F0302020204030204" pitchFamily="34" charset="0"/>
              </a:rPr>
              <a:t>Kubara Lamina  </a:t>
            </a:r>
            <a:r>
              <a:rPr lang="pl-PL" sz="2600" dirty="0" err="1">
                <a:solidFill>
                  <a:schemeClr val="bg1"/>
                </a:solidFill>
                <a:latin typeface="Calibri Light" panose="020F0302020204030204" pitchFamily="34" charset="0"/>
                <a:cs typeface="Calibri Light" panose="020F0302020204030204" pitchFamily="34" charset="0"/>
              </a:rPr>
              <a:t>is</a:t>
            </a:r>
            <a:r>
              <a:rPr lang="pl-PL" sz="2600" dirty="0">
                <a:solidFill>
                  <a:schemeClr val="bg1"/>
                </a:solidFill>
                <a:latin typeface="Calibri Light" panose="020F0302020204030204" pitchFamily="34" charset="0"/>
                <a:cs typeface="Calibri Light" panose="020F0302020204030204" pitchFamily="34" charset="0"/>
              </a:rPr>
              <a:t> a </a:t>
            </a:r>
            <a:r>
              <a:rPr lang="pl-PL" sz="2600" dirty="0" err="1">
                <a:solidFill>
                  <a:schemeClr val="bg1"/>
                </a:solidFill>
                <a:latin typeface="Calibri Light" panose="020F0302020204030204" pitchFamily="34" charset="0"/>
                <a:cs typeface="Calibri Light" panose="020F0302020204030204" pitchFamily="34" charset="0"/>
              </a:rPr>
              <a:t>producer</a:t>
            </a:r>
            <a:r>
              <a:rPr lang="pl-PL" sz="2600" dirty="0">
                <a:solidFill>
                  <a:schemeClr val="bg1"/>
                </a:solidFill>
                <a:latin typeface="Calibri Light" panose="020F0302020204030204" pitchFamily="34" charset="0"/>
                <a:cs typeface="Calibri Light" panose="020F0302020204030204" pitchFamily="34" charset="0"/>
              </a:rPr>
              <a:t> of high </a:t>
            </a:r>
            <a:r>
              <a:rPr lang="pl-PL" sz="2600" dirty="0" err="1">
                <a:solidFill>
                  <a:schemeClr val="bg1"/>
                </a:solidFill>
                <a:latin typeface="Calibri Light" panose="020F0302020204030204" pitchFamily="34" charset="0"/>
                <a:cs typeface="Calibri Light" panose="020F0302020204030204" pitchFamily="34" charset="0"/>
              </a:rPr>
              <a:t>power</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semiconductors</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based</a:t>
            </a:r>
            <a:r>
              <a:rPr lang="pl-PL" sz="2600" dirty="0">
                <a:solidFill>
                  <a:schemeClr val="bg1"/>
                </a:solidFill>
                <a:latin typeface="Calibri Light" panose="020F0302020204030204" pitchFamily="34" charset="0"/>
                <a:cs typeface="Calibri Light" panose="020F0302020204030204" pitchFamily="34" charset="0"/>
              </a:rPr>
              <a:t> on </a:t>
            </a:r>
            <a:r>
              <a:rPr lang="pl-PL" sz="2600" dirty="0" err="1">
                <a:solidFill>
                  <a:schemeClr val="bg1"/>
                </a:solidFill>
                <a:latin typeface="Calibri Light" panose="020F0302020204030204" pitchFamily="34" charset="0"/>
                <a:cs typeface="Calibri Light" panose="020F0302020204030204" pitchFamily="34" charset="0"/>
              </a:rPr>
              <a:t>Westinghouse</a:t>
            </a:r>
            <a:r>
              <a:rPr lang="pl-PL" sz="2600" dirty="0">
                <a:solidFill>
                  <a:schemeClr val="bg1"/>
                </a:solidFill>
                <a:latin typeface="Calibri Light" panose="020F0302020204030204" pitchFamily="34" charset="0"/>
                <a:cs typeface="Calibri Light" panose="020F0302020204030204" pitchFamily="34" charset="0"/>
              </a:rPr>
              <a:t> Corp. USA. </a:t>
            </a:r>
          </a:p>
          <a:p>
            <a:pPr algn="just">
              <a:lnSpc>
                <a:spcPct val="150000"/>
              </a:lnSpc>
            </a:pPr>
            <a:r>
              <a:rPr lang="pl-PL" sz="2600" dirty="0">
                <a:solidFill>
                  <a:schemeClr val="bg1"/>
                </a:solidFill>
                <a:latin typeface="Calibri Light" panose="020F0302020204030204" pitchFamily="34" charset="0"/>
                <a:cs typeface="Calibri Light" panose="020F0302020204030204" pitchFamily="34" charset="0"/>
              </a:rPr>
              <a:t>The semiconductor devices </a:t>
            </a:r>
            <a:r>
              <a:rPr lang="pl-PL" sz="2600" dirty="0" err="1">
                <a:solidFill>
                  <a:schemeClr val="bg1"/>
                </a:solidFill>
                <a:latin typeface="Calibri Light" panose="020F0302020204030204" pitchFamily="34" charset="0"/>
                <a:cs typeface="Calibri Light" panose="020F0302020204030204" pitchFamily="34" charset="0"/>
              </a:rPr>
              <a:t>manufactured</a:t>
            </a:r>
            <a:r>
              <a:rPr lang="pl-PL" sz="2600" dirty="0">
                <a:solidFill>
                  <a:schemeClr val="bg1"/>
                </a:solidFill>
                <a:latin typeface="Calibri Light" panose="020F0302020204030204" pitchFamily="34" charset="0"/>
                <a:cs typeface="Calibri Light" panose="020F0302020204030204" pitchFamily="34" charset="0"/>
              </a:rPr>
              <a:t> in the Company </a:t>
            </a:r>
            <a:r>
              <a:rPr lang="pl-PL" sz="2600" dirty="0" err="1">
                <a:solidFill>
                  <a:schemeClr val="bg1"/>
                </a:solidFill>
                <a:latin typeface="Calibri Light" panose="020F0302020204030204" pitchFamily="34" charset="0"/>
                <a:cs typeface="Calibri Light" panose="020F0302020204030204" pitchFamily="34" charset="0"/>
              </a:rPr>
              <a:t>are</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used</a:t>
            </a:r>
            <a:r>
              <a:rPr lang="pl-PL" sz="2600" dirty="0">
                <a:solidFill>
                  <a:schemeClr val="bg1"/>
                </a:solidFill>
                <a:latin typeface="Calibri Light" panose="020F0302020204030204" pitchFamily="34" charset="0"/>
                <a:cs typeface="Calibri Light" panose="020F0302020204030204" pitchFamily="34" charset="0"/>
              </a:rPr>
              <a:t> in </a:t>
            </a:r>
            <a:r>
              <a:rPr lang="pl-PL" sz="2600" dirty="0" err="1">
                <a:solidFill>
                  <a:schemeClr val="bg1"/>
                </a:solidFill>
                <a:latin typeface="Calibri Light" panose="020F0302020204030204" pitchFamily="34" charset="0"/>
                <a:cs typeface="Calibri Light" panose="020F0302020204030204" pitchFamily="34" charset="0"/>
              </a:rPr>
              <a:t>power</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electronics</a:t>
            </a:r>
            <a:r>
              <a:rPr lang="pl-PL" sz="2600" dirty="0">
                <a:solidFill>
                  <a:schemeClr val="bg1"/>
                </a:solidFill>
                <a:latin typeface="Calibri Light" panose="020F0302020204030204" pitchFamily="34" charset="0"/>
                <a:cs typeface="Calibri Light" panose="020F0302020204030204" pitchFamily="34" charset="0"/>
              </a:rPr>
              <a:t> and </a:t>
            </a:r>
            <a:r>
              <a:rPr lang="pl-PL" sz="2600" dirty="0" err="1">
                <a:solidFill>
                  <a:schemeClr val="bg1"/>
                </a:solidFill>
                <a:latin typeface="Calibri Light" panose="020F0302020204030204" pitchFamily="34" charset="0"/>
                <a:cs typeface="Calibri Light" panose="020F0302020204030204" pitchFamily="34" charset="0"/>
              </a:rPr>
              <a:t>military</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industry</a:t>
            </a:r>
            <a:r>
              <a:rPr lang="pl-PL" sz="2600" dirty="0">
                <a:solidFill>
                  <a:schemeClr val="bg1"/>
                </a:solidFill>
                <a:latin typeface="Calibri Light" panose="020F0302020204030204" pitchFamily="34" charset="0"/>
                <a:cs typeface="Calibri Light" panose="020F0302020204030204" pitchFamily="34" charset="0"/>
              </a:rPr>
              <a:t>. </a:t>
            </a:r>
          </a:p>
          <a:p>
            <a:pPr algn="just">
              <a:lnSpc>
                <a:spcPct val="150000"/>
              </a:lnSpc>
            </a:pPr>
            <a:endParaRPr lang="pl-PL" sz="2600" dirty="0">
              <a:solidFill>
                <a:schemeClr val="bg1"/>
              </a:solidFill>
              <a:latin typeface="Calibri Light" panose="020F0302020204030204" pitchFamily="34" charset="0"/>
              <a:cs typeface="Calibri Light" panose="020F0302020204030204" pitchFamily="34" charset="0"/>
            </a:endParaRPr>
          </a:p>
          <a:p>
            <a:pPr>
              <a:lnSpc>
                <a:spcPct val="150000"/>
              </a:lnSpc>
            </a:pPr>
            <a:r>
              <a:rPr lang="pl-PL" sz="2600" dirty="0" err="1">
                <a:solidFill>
                  <a:schemeClr val="bg1"/>
                </a:solidFill>
                <a:latin typeface="Calibri Light" panose="020F0302020204030204" pitchFamily="34" charset="0"/>
                <a:cs typeface="Calibri Light" panose="020F0302020204030204" pitchFamily="34" charset="0"/>
              </a:rPr>
              <a:t>Our</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offer</a:t>
            </a:r>
            <a:r>
              <a:rPr lang="pl-PL" sz="2600" dirty="0">
                <a:solidFill>
                  <a:schemeClr val="bg1"/>
                </a:solidFill>
                <a:latin typeface="Calibri Light" panose="020F0302020204030204" pitchFamily="34" charset="0"/>
                <a:cs typeface="Calibri Light" panose="020F0302020204030204" pitchFamily="34" charset="0"/>
              </a:rPr>
              <a:t>:</a:t>
            </a:r>
            <a:r>
              <a:rPr lang="pl-PL" sz="2600" b="1" dirty="0">
                <a:solidFill>
                  <a:schemeClr val="bg1"/>
                </a:solidFill>
                <a:latin typeface="Calibri Light" panose="020F0302020204030204" pitchFamily="34" charset="0"/>
                <a:cs typeface="Calibri Light" panose="020F0302020204030204" pitchFamily="34" charset="0"/>
              </a:rPr>
              <a:t> </a:t>
            </a:r>
          </a:p>
          <a:p>
            <a:pPr marL="342900" indent="-342900">
              <a:lnSpc>
                <a:spcPct val="150000"/>
              </a:lnSpc>
              <a:spcBef>
                <a:spcPts val="0"/>
              </a:spcBef>
              <a:buClrTx/>
              <a:buFont typeface="Wingdings" panose="05000000000000000000" pitchFamily="2" charset="2"/>
              <a:buChar char="v"/>
            </a:pPr>
            <a:r>
              <a:rPr lang="pl-PL" sz="2600" b="1" dirty="0">
                <a:solidFill>
                  <a:schemeClr val="bg1"/>
                </a:solidFill>
                <a:latin typeface="Calibri Light" panose="020F0302020204030204" pitchFamily="34" charset="0"/>
                <a:cs typeface="Calibri Light" panose="020F0302020204030204" pitchFamily="34" charset="0"/>
              </a:rPr>
              <a:t> </a:t>
            </a:r>
            <a:r>
              <a:rPr lang="pl-PL" sz="2600" b="1" dirty="0" err="1">
                <a:solidFill>
                  <a:schemeClr val="bg1"/>
                </a:solidFill>
                <a:latin typeface="Calibri Light" panose="020F0302020204030204" pitchFamily="34" charset="0"/>
                <a:cs typeface="Calibri Light" panose="020F0302020204030204" pitchFamily="34" charset="0"/>
              </a:rPr>
              <a:t>diodes</a:t>
            </a:r>
            <a:r>
              <a:rPr lang="pl-PL" sz="2600" dirty="0">
                <a:solidFill>
                  <a:schemeClr val="bg1"/>
                </a:solidFill>
                <a:latin typeface="Calibri Light" panose="020F0302020204030204" pitchFamily="34" charset="0"/>
                <a:cs typeface="Calibri Light" panose="020F0302020204030204" pitchFamily="34" charset="0"/>
              </a:rPr>
              <a:t> medium and high </a:t>
            </a:r>
            <a:r>
              <a:rPr lang="pl-PL" sz="2600" dirty="0" err="1">
                <a:solidFill>
                  <a:schemeClr val="bg1"/>
                </a:solidFill>
                <a:latin typeface="Calibri Light" panose="020F0302020204030204" pitchFamily="34" charset="0"/>
                <a:cs typeface="Calibri Light" panose="020F0302020204030204" pitchFamily="34" charset="0"/>
              </a:rPr>
              <a:t>power</a:t>
            </a:r>
            <a:r>
              <a:rPr lang="pl-PL" sz="2600" dirty="0">
                <a:solidFill>
                  <a:schemeClr val="bg1"/>
                </a:solidFill>
                <a:latin typeface="Calibri Light" panose="020F0302020204030204" pitchFamily="34" charset="0"/>
                <a:cs typeface="Calibri Light" panose="020F0302020204030204" pitchFamily="34" charset="0"/>
              </a:rPr>
              <a:t>, standard and fast				</a:t>
            </a:r>
          </a:p>
          <a:p>
            <a:pPr marL="342900" indent="-342900">
              <a:lnSpc>
                <a:spcPct val="150000"/>
              </a:lnSpc>
              <a:spcBef>
                <a:spcPts val="0"/>
              </a:spcBef>
              <a:buClrTx/>
              <a:buFont typeface="Wingdings" panose="05000000000000000000" pitchFamily="2" charset="2"/>
              <a:buChar char="v"/>
            </a:pPr>
            <a:r>
              <a:rPr lang="pl-PL" sz="2600" b="1" dirty="0">
                <a:solidFill>
                  <a:schemeClr val="bg1"/>
                </a:solidFill>
                <a:latin typeface="Calibri Light" panose="020F0302020204030204" pitchFamily="34" charset="0"/>
                <a:cs typeface="Calibri Light" panose="020F0302020204030204" pitchFamily="34" charset="0"/>
              </a:rPr>
              <a:t> </a:t>
            </a:r>
            <a:r>
              <a:rPr lang="pl-PL" sz="2600" b="1" dirty="0" err="1">
                <a:solidFill>
                  <a:schemeClr val="bg1"/>
                </a:solidFill>
                <a:latin typeface="Calibri Light" panose="020F0302020204030204" pitchFamily="34" charset="0"/>
                <a:cs typeface="Calibri Light" panose="020F0302020204030204" pitchFamily="34" charset="0"/>
              </a:rPr>
              <a:t>thyristors</a:t>
            </a:r>
            <a:r>
              <a:rPr lang="pl-PL" sz="2600" dirty="0">
                <a:solidFill>
                  <a:schemeClr val="bg1"/>
                </a:solidFill>
                <a:latin typeface="Calibri Light" panose="020F0302020204030204" pitchFamily="34" charset="0"/>
                <a:cs typeface="Calibri Light" panose="020F0302020204030204" pitchFamily="34" charset="0"/>
              </a:rPr>
              <a:t> standard, fast ans </a:t>
            </a:r>
            <a:r>
              <a:rPr lang="pl-PL" sz="2600" dirty="0" err="1">
                <a:solidFill>
                  <a:schemeClr val="bg1"/>
                </a:solidFill>
                <a:latin typeface="Calibri Light" panose="020F0302020204030204" pitchFamily="34" charset="0"/>
                <a:cs typeface="Calibri Light" panose="020F0302020204030204" pitchFamily="34" charset="0"/>
              </a:rPr>
              <a:t>inverter</a:t>
            </a:r>
            <a:endParaRPr lang="pl-PL" sz="2600" dirty="0">
              <a:solidFill>
                <a:schemeClr val="bg1"/>
              </a:solidFill>
              <a:latin typeface="Calibri Light" panose="020F0302020204030204" pitchFamily="34" charset="0"/>
              <a:cs typeface="Calibri Light" panose="020F0302020204030204" pitchFamily="34" charset="0"/>
            </a:endParaRPr>
          </a:p>
          <a:p>
            <a:pPr marL="342900" indent="-342900">
              <a:lnSpc>
                <a:spcPct val="150000"/>
              </a:lnSpc>
              <a:spcBef>
                <a:spcPts val="0"/>
              </a:spcBef>
              <a:buClrTx/>
              <a:buFont typeface="Wingdings" panose="05000000000000000000" pitchFamily="2" charset="2"/>
              <a:buChar char="v"/>
            </a:pPr>
            <a:r>
              <a:rPr lang="pl-PL" sz="2600" b="1" dirty="0">
                <a:solidFill>
                  <a:schemeClr val="bg1"/>
                </a:solidFill>
                <a:latin typeface="Calibri Light" panose="020F0302020204030204" pitchFamily="34" charset="0"/>
                <a:cs typeface="Calibri Light" panose="020F0302020204030204" pitchFamily="34" charset="0"/>
              </a:rPr>
              <a:t> </a:t>
            </a:r>
            <a:r>
              <a:rPr lang="pl-PL" sz="2600" b="1" dirty="0" err="1">
                <a:solidFill>
                  <a:schemeClr val="bg1"/>
                </a:solidFill>
                <a:latin typeface="Calibri Light" panose="020F0302020204030204" pitchFamily="34" charset="0"/>
                <a:cs typeface="Calibri Light" panose="020F0302020204030204" pitchFamily="34" charset="0"/>
              </a:rPr>
              <a:t>power</a:t>
            </a:r>
            <a:r>
              <a:rPr lang="pl-PL" sz="2600" b="1" dirty="0">
                <a:solidFill>
                  <a:schemeClr val="bg1"/>
                </a:solidFill>
                <a:latin typeface="Calibri Light" panose="020F0302020204030204" pitchFamily="34" charset="0"/>
                <a:cs typeface="Calibri Light" panose="020F0302020204030204" pitchFamily="34" charset="0"/>
              </a:rPr>
              <a:t> </a:t>
            </a:r>
            <a:r>
              <a:rPr lang="pl-PL" sz="2600" b="1" dirty="0" err="1">
                <a:solidFill>
                  <a:schemeClr val="bg1"/>
                </a:solidFill>
                <a:latin typeface="Calibri Light" panose="020F0302020204030204" pitchFamily="34" charset="0"/>
                <a:cs typeface="Calibri Light" panose="020F0302020204030204" pitchFamily="34" charset="0"/>
              </a:rPr>
              <a:t>modules</a:t>
            </a:r>
            <a:endParaRPr lang="pl-PL" sz="2600" b="1" dirty="0">
              <a:solidFill>
                <a:schemeClr val="bg1"/>
              </a:solidFill>
              <a:latin typeface="Calibri Light" panose="020F0302020204030204" pitchFamily="34" charset="0"/>
              <a:cs typeface="Calibri Light" panose="020F0302020204030204" pitchFamily="34" charset="0"/>
            </a:endParaRPr>
          </a:p>
          <a:p>
            <a:pPr lvl="8" algn="just">
              <a:lnSpc>
                <a:spcPct val="150000"/>
              </a:lnSpc>
            </a:pPr>
            <a:endParaRPr lang="pl-PL" sz="2600" dirty="0">
              <a:solidFill>
                <a:schemeClr val="bg1"/>
              </a:solidFill>
              <a:latin typeface="Calibri Light" panose="020F0302020204030204" pitchFamily="34" charset="0"/>
              <a:cs typeface="Calibri Light" panose="020F0302020204030204" pitchFamily="34" charset="0"/>
            </a:endParaRPr>
          </a:p>
          <a:p>
            <a:pPr algn="just">
              <a:lnSpc>
                <a:spcPct val="150000"/>
              </a:lnSpc>
            </a:pPr>
            <a:r>
              <a:rPr lang="pl-PL" sz="2600" dirty="0">
                <a:solidFill>
                  <a:schemeClr val="bg1"/>
                </a:solidFill>
                <a:latin typeface="Calibri Light" panose="020F0302020204030204" pitchFamily="34" charset="0"/>
                <a:cs typeface="Calibri Light" panose="020F0302020204030204" pitchFamily="34" charset="0"/>
              </a:rPr>
              <a:t>The recipients of Kubara Lamina products </a:t>
            </a:r>
            <a:r>
              <a:rPr lang="pl-PL" sz="2600" dirty="0" err="1">
                <a:solidFill>
                  <a:schemeClr val="bg1"/>
                </a:solidFill>
                <a:latin typeface="Calibri Light" panose="020F0302020204030204" pitchFamily="34" charset="0"/>
                <a:cs typeface="Calibri Light" panose="020F0302020204030204" pitchFamily="34" charset="0"/>
              </a:rPr>
              <a:t>are</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leaders</a:t>
            </a:r>
            <a:r>
              <a:rPr lang="pl-PL" sz="2600" dirty="0">
                <a:solidFill>
                  <a:schemeClr val="bg1"/>
                </a:solidFill>
                <a:latin typeface="Calibri Light" panose="020F0302020204030204" pitchFamily="34" charset="0"/>
                <a:cs typeface="Calibri Light" panose="020F0302020204030204" pitchFamily="34" charset="0"/>
              </a:rPr>
              <a:t> in </a:t>
            </a:r>
            <a:r>
              <a:rPr lang="pl-PL" sz="2600" dirty="0" err="1">
                <a:solidFill>
                  <a:schemeClr val="bg1"/>
                </a:solidFill>
                <a:latin typeface="Calibri Light" panose="020F0302020204030204" pitchFamily="34" charset="0"/>
                <a:cs typeface="Calibri Light" panose="020F0302020204030204" pitchFamily="34" charset="0"/>
              </a:rPr>
              <a:t>their</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industries</a:t>
            </a:r>
            <a:r>
              <a:rPr lang="pl-PL" sz="2600" dirty="0">
                <a:solidFill>
                  <a:schemeClr val="bg1"/>
                </a:solidFill>
                <a:latin typeface="Calibri Light" panose="020F0302020204030204" pitchFamily="34" charset="0"/>
                <a:cs typeface="Calibri Light" panose="020F0302020204030204" pitchFamily="34" charset="0"/>
              </a:rPr>
              <a:t>, </a:t>
            </a:r>
            <a:r>
              <a:rPr lang="pl-PL" sz="2600" dirty="0" err="1">
                <a:solidFill>
                  <a:schemeClr val="bg1"/>
                </a:solidFill>
                <a:latin typeface="Calibri Light" panose="020F0302020204030204" pitchFamily="34" charset="0"/>
                <a:cs typeface="Calibri Light" panose="020F0302020204030204" pitchFamily="34" charset="0"/>
              </a:rPr>
              <a:t>including</a:t>
            </a:r>
            <a:r>
              <a:rPr lang="pl-PL" sz="2600" dirty="0">
                <a:solidFill>
                  <a:schemeClr val="bg1"/>
                </a:solidFill>
                <a:latin typeface="Calibri Light" panose="020F0302020204030204" pitchFamily="34" charset="0"/>
                <a:cs typeface="Calibri Light" panose="020F0302020204030204" pitchFamily="34" charset="0"/>
              </a:rPr>
              <a:t>.: </a:t>
            </a:r>
            <a:r>
              <a:rPr lang="pl-PL" sz="2600" b="1" dirty="0">
                <a:solidFill>
                  <a:schemeClr val="bg1"/>
                </a:solidFill>
                <a:latin typeface="Calibri Light" panose="020F0302020204030204" pitchFamily="34" charset="0"/>
                <a:cs typeface="Calibri Light" panose="020F0302020204030204" pitchFamily="34" charset="0"/>
              </a:rPr>
              <a:t>ABB, Polskie Koleje Państwowe, Tramwaje Warszawskie, Bombardier, </a:t>
            </a:r>
            <a:r>
              <a:rPr lang="pl-PL" sz="2600" b="1" dirty="0" err="1">
                <a:solidFill>
                  <a:schemeClr val="bg1"/>
                </a:solidFill>
                <a:latin typeface="Calibri Light" panose="020F0302020204030204" pitchFamily="34" charset="0"/>
                <a:cs typeface="Calibri Light" panose="020F0302020204030204" pitchFamily="34" charset="0"/>
              </a:rPr>
              <a:t>Powerex</a:t>
            </a:r>
            <a:r>
              <a:rPr lang="pl-PL" sz="2600" b="1" dirty="0">
                <a:solidFill>
                  <a:schemeClr val="bg1"/>
                </a:solidFill>
                <a:latin typeface="Calibri Light" panose="020F0302020204030204" pitchFamily="34" charset="0"/>
                <a:cs typeface="Calibri Light" panose="020F0302020204030204" pitchFamily="34" charset="0"/>
              </a:rPr>
              <a:t> USA</a:t>
            </a:r>
          </a:p>
        </p:txBody>
      </p:sp>
      <p:sp>
        <p:nvSpPr>
          <p:cNvPr id="9" name="Prostokąt 8">
            <a:extLst>
              <a:ext uri="{FF2B5EF4-FFF2-40B4-BE49-F238E27FC236}">
                <a16:creationId xmlns:a16="http://schemas.microsoft.com/office/drawing/2014/main" id="{8ADB96C0-5EAD-4F43-BD29-E10290BC10AB}"/>
              </a:ext>
            </a:extLst>
          </p:cNvPr>
          <p:cNvSpPr/>
          <p:nvPr/>
        </p:nvSpPr>
        <p:spPr>
          <a:xfrm>
            <a:off x="11711354" y="5187357"/>
            <a:ext cx="6734907" cy="5842497"/>
          </a:xfrm>
          <a:prstGeom prst="rect">
            <a:avLst/>
          </a:prstGeom>
        </p:spPr>
        <p:txBody>
          <a:bodyPr wrap="square">
            <a:spAutoFit/>
          </a:bodyPr>
          <a:lstStyle/>
          <a:p>
            <a:pPr algn="just">
              <a:lnSpc>
                <a:spcPct val="150000"/>
              </a:lnSpc>
            </a:pPr>
            <a:r>
              <a:rPr lang="pl-PL" sz="2800" b="1" dirty="0" err="1">
                <a:solidFill>
                  <a:schemeClr val="bg1"/>
                </a:solidFill>
                <a:latin typeface="Calibri Light" panose="020F0302020204030204" pitchFamily="34" charset="0"/>
                <a:cs typeface="Calibri Light" panose="020F0302020204030204" pitchFamily="34" charset="0"/>
              </a:rPr>
              <a:t>Main</a:t>
            </a:r>
            <a:r>
              <a:rPr lang="pl-PL" sz="2800" b="1" dirty="0">
                <a:solidFill>
                  <a:schemeClr val="bg1"/>
                </a:solidFill>
                <a:latin typeface="Calibri Light" panose="020F0302020204030204" pitchFamily="34" charset="0"/>
                <a:cs typeface="Calibri Light" panose="020F0302020204030204" pitchFamily="34" charset="0"/>
              </a:rPr>
              <a:t> </a:t>
            </a:r>
            <a:r>
              <a:rPr lang="pl-PL" sz="2800" b="1" dirty="0" err="1">
                <a:solidFill>
                  <a:schemeClr val="bg1"/>
                </a:solidFill>
                <a:latin typeface="Calibri Light" panose="020F0302020204030204" pitchFamily="34" charset="0"/>
                <a:cs typeface="Calibri Light" panose="020F0302020204030204" pitchFamily="34" charset="0"/>
              </a:rPr>
              <a:t>aplication</a:t>
            </a:r>
            <a:r>
              <a:rPr lang="pl-PL" sz="2800" b="1" dirty="0">
                <a:solidFill>
                  <a:schemeClr val="bg1"/>
                </a:solidFill>
                <a:latin typeface="Calibri Light" panose="020F0302020204030204" pitchFamily="34" charset="0"/>
                <a:cs typeface="Calibri Light" panose="020F0302020204030204" pitchFamily="34" charset="0"/>
              </a:rPr>
              <a:t>:</a:t>
            </a:r>
          </a:p>
          <a:p>
            <a:pPr marL="342900" indent="-342900" algn="just">
              <a:lnSpc>
                <a:spcPct val="150000"/>
              </a:lnSpc>
              <a:buFont typeface="Wingdings" panose="05000000000000000000" pitchFamily="2" charset="2"/>
              <a:buChar char="v"/>
            </a:pPr>
            <a:r>
              <a:rPr lang="pl-PL" sz="2800" b="1" dirty="0">
                <a:solidFill>
                  <a:schemeClr val="bg1"/>
                </a:solidFill>
                <a:latin typeface="Calibri Light" panose="020F0302020204030204" pitchFamily="34" charset="0"/>
                <a:cs typeface="Calibri Light" panose="020F0302020204030204" pitchFamily="34" charset="0"/>
              </a:rPr>
              <a:t>  railway </a:t>
            </a:r>
            <a:r>
              <a:rPr lang="pl-PL" sz="2800" b="1" dirty="0" err="1">
                <a:solidFill>
                  <a:schemeClr val="bg1"/>
                </a:solidFill>
                <a:latin typeface="Calibri Light" panose="020F0302020204030204" pitchFamily="34" charset="0"/>
                <a:cs typeface="Calibri Light" panose="020F0302020204030204" pitchFamily="34" charset="0"/>
              </a:rPr>
              <a:t>traction</a:t>
            </a:r>
            <a:r>
              <a:rPr lang="pl-PL" sz="2800" b="1" dirty="0">
                <a:solidFill>
                  <a:schemeClr val="bg1"/>
                </a:solidFill>
                <a:latin typeface="Calibri Light" panose="020F0302020204030204" pitchFamily="34" charset="0"/>
                <a:cs typeface="Calibri Light" panose="020F0302020204030204" pitchFamily="34" charset="0"/>
              </a:rPr>
              <a:t> </a:t>
            </a:r>
          </a:p>
          <a:p>
            <a:pPr marL="342900" indent="-342900" algn="just">
              <a:lnSpc>
                <a:spcPct val="150000"/>
              </a:lnSpc>
              <a:buFont typeface="Wingdings" panose="05000000000000000000" pitchFamily="2" charset="2"/>
              <a:buChar char="v"/>
            </a:pPr>
            <a:r>
              <a:rPr lang="pl-PL" sz="2800" b="1" dirty="0">
                <a:solidFill>
                  <a:schemeClr val="bg1"/>
                </a:solidFill>
                <a:latin typeface="Calibri Light" panose="020F0302020204030204" pitchFamily="34" charset="0"/>
                <a:cs typeface="Calibri Light" panose="020F0302020204030204" pitchFamily="34" charset="0"/>
              </a:rPr>
              <a:t> UPS </a:t>
            </a:r>
          </a:p>
          <a:p>
            <a:pPr marL="342900" indent="-342900" algn="just">
              <a:lnSpc>
                <a:spcPct val="150000"/>
              </a:lnSpc>
              <a:buFont typeface="Wingdings" panose="05000000000000000000" pitchFamily="2" charset="2"/>
              <a:buChar char="v"/>
            </a:pPr>
            <a:r>
              <a:rPr lang="pl-PL" sz="2800" b="1" dirty="0">
                <a:solidFill>
                  <a:schemeClr val="bg1"/>
                </a:solidFill>
                <a:latin typeface="Calibri Light" panose="020F0302020204030204" pitchFamily="34" charset="0"/>
                <a:cs typeface="Calibri Light" panose="020F0302020204030204" pitchFamily="34" charset="0"/>
              </a:rPr>
              <a:t> diesel </a:t>
            </a:r>
            <a:r>
              <a:rPr lang="pl-PL" sz="2800" b="1" dirty="0" err="1">
                <a:solidFill>
                  <a:schemeClr val="bg1"/>
                </a:solidFill>
                <a:latin typeface="Calibri Light" panose="020F0302020204030204" pitchFamily="34" charset="0"/>
                <a:cs typeface="Calibri Light" panose="020F0302020204030204" pitchFamily="34" charset="0"/>
              </a:rPr>
              <a:t>electric</a:t>
            </a:r>
            <a:r>
              <a:rPr lang="pl-PL" sz="2800" b="1" dirty="0">
                <a:solidFill>
                  <a:schemeClr val="bg1"/>
                </a:solidFill>
                <a:latin typeface="Calibri Light" panose="020F0302020204030204" pitchFamily="34" charset="0"/>
                <a:cs typeface="Calibri Light" panose="020F0302020204030204" pitchFamily="34" charset="0"/>
              </a:rPr>
              <a:t> </a:t>
            </a:r>
            <a:r>
              <a:rPr lang="pl-PL" sz="2800" b="1" dirty="0" err="1">
                <a:solidFill>
                  <a:schemeClr val="bg1"/>
                </a:solidFill>
                <a:latin typeface="Calibri Light" panose="020F0302020204030204" pitchFamily="34" charset="0"/>
                <a:cs typeface="Calibri Light" panose="020F0302020204030204" pitchFamily="34" charset="0"/>
              </a:rPr>
              <a:t>locomotives</a:t>
            </a:r>
            <a:r>
              <a:rPr lang="pl-PL" sz="2800" b="1" dirty="0">
                <a:solidFill>
                  <a:schemeClr val="bg1"/>
                </a:solidFill>
                <a:latin typeface="Calibri Light" panose="020F0302020204030204" pitchFamily="34" charset="0"/>
                <a:cs typeface="Calibri Light" panose="020F0302020204030204" pitchFamily="34" charset="0"/>
              </a:rPr>
              <a:t> </a:t>
            </a:r>
            <a:r>
              <a:rPr lang="pl-PL" sz="2800" b="1" dirty="0" err="1">
                <a:solidFill>
                  <a:schemeClr val="bg1"/>
                </a:solidFill>
                <a:latin typeface="Calibri Light" panose="020F0302020204030204" pitchFamily="34" charset="0"/>
                <a:cs typeface="Calibri Light" panose="020F0302020204030204" pitchFamily="34" charset="0"/>
              </a:rPr>
              <a:t>made</a:t>
            </a:r>
            <a:r>
              <a:rPr lang="pl-PL" sz="2800" b="1" dirty="0">
                <a:solidFill>
                  <a:schemeClr val="bg1"/>
                </a:solidFill>
                <a:latin typeface="Calibri Light" panose="020F0302020204030204" pitchFamily="34" charset="0"/>
                <a:cs typeface="Calibri Light" panose="020F0302020204030204" pitchFamily="34" charset="0"/>
              </a:rPr>
              <a:t> by </a:t>
            </a:r>
            <a:r>
              <a:rPr lang="pl-PL" sz="2800" dirty="0">
                <a:solidFill>
                  <a:schemeClr val="bg1"/>
                </a:solidFill>
                <a:latin typeface="Calibri Light" panose="020F0302020204030204" pitchFamily="34" charset="0"/>
                <a:cs typeface="Calibri Light" panose="020F0302020204030204" pitchFamily="34" charset="0"/>
              </a:rPr>
              <a:t>Electro </a:t>
            </a:r>
            <a:r>
              <a:rPr lang="pl-PL" sz="2800" dirty="0" err="1">
                <a:solidFill>
                  <a:schemeClr val="bg1"/>
                </a:solidFill>
                <a:latin typeface="Calibri Light" panose="020F0302020204030204" pitchFamily="34" charset="0"/>
                <a:cs typeface="Calibri Light" panose="020F0302020204030204" pitchFamily="34" charset="0"/>
              </a:rPr>
              <a:t>Motiv</a:t>
            </a:r>
            <a:r>
              <a:rPr lang="pl-PL" sz="2800" dirty="0">
                <a:solidFill>
                  <a:schemeClr val="bg1"/>
                </a:solidFill>
                <a:latin typeface="Calibri Light" panose="020F0302020204030204" pitchFamily="34" charset="0"/>
                <a:cs typeface="Calibri Light" panose="020F0302020204030204" pitchFamily="34" charset="0"/>
              </a:rPr>
              <a:t> Diesel USA and GE </a:t>
            </a:r>
            <a:r>
              <a:rPr lang="pl-PL" sz="2800" dirty="0" err="1">
                <a:solidFill>
                  <a:schemeClr val="bg1"/>
                </a:solidFill>
                <a:latin typeface="Calibri Light" panose="020F0302020204030204" pitchFamily="34" charset="0"/>
                <a:cs typeface="Calibri Light" panose="020F0302020204030204" pitchFamily="34" charset="0"/>
              </a:rPr>
              <a:t>Transportation</a:t>
            </a:r>
            <a:r>
              <a:rPr lang="pl-PL" sz="2800" dirty="0">
                <a:solidFill>
                  <a:schemeClr val="bg1"/>
                </a:solidFill>
                <a:latin typeface="Calibri Light" panose="020F0302020204030204" pitchFamily="34" charset="0"/>
                <a:cs typeface="Calibri Light" panose="020F0302020204030204" pitchFamily="34" charset="0"/>
              </a:rPr>
              <a:t> </a:t>
            </a:r>
          </a:p>
          <a:p>
            <a:pPr marL="342900" indent="-342900" algn="just">
              <a:lnSpc>
                <a:spcPct val="150000"/>
              </a:lnSpc>
              <a:buFont typeface="Wingdings" panose="05000000000000000000" pitchFamily="2" charset="2"/>
              <a:buChar char="v"/>
            </a:pPr>
            <a:r>
              <a:rPr lang="pl-PL" sz="2800" b="1" dirty="0">
                <a:solidFill>
                  <a:schemeClr val="bg1"/>
                </a:solidFill>
                <a:latin typeface="Calibri Light" panose="020F0302020204030204" pitchFamily="34" charset="0"/>
                <a:cs typeface="Calibri Light" panose="020F0302020204030204" pitchFamily="34" charset="0"/>
              </a:rPr>
              <a:t> </a:t>
            </a:r>
            <a:r>
              <a:rPr lang="pl-PL" sz="2800" b="1" dirty="0" err="1">
                <a:solidFill>
                  <a:schemeClr val="bg1"/>
                </a:solidFill>
                <a:latin typeface="Calibri Light" panose="020F0302020204030204" pitchFamily="34" charset="0"/>
                <a:cs typeface="Calibri Light" panose="020F0302020204030204" pitchFamily="34" charset="0"/>
              </a:rPr>
              <a:t>defence</a:t>
            </a:r>
            <a:r>
              <a:rPr lang="pl-PL" sz="2800" b="1" dirty="0">
                <a:solidFill>
                  <a:schemeClr val="bg1"/>
                </a:solidFill>
                <a:latin typeface="Calibri Light" panose="020F0302020204030204" pitchFamily="34" charset="0"/>
                <a:cs typeface="Calibri Light" panose="020F0302020204030204" pitchFamily="34" charset="0"/>
              </a:rPr>
              <a:t> </a:t>
            </a:r>
            <a:r>
              <a:rPr lang="pl-PL" sz="2800" b="1" dirty="0" err="1">
                <a:solidFill>
                  <a:schemeClr val="bg1"/>
                </a:solidFill>
                <a:latin typeface="Calibri Light" panose="020F0302020204030204" pitchFamily="34" charset="0"/>
                <a:cs typeface="Calibri Light" panose="020F0302020204030204" pitchFamily="34" charset="0"/>
              </a:rPr>
              <a:t>industry</a:t>
            </a:r>
            <a:r>
              <a:rPr lang="pl-PL" sz="2800" dirty="0">
                <a:solidFill>
                  <a:schemeClr val="bg1"/>
                </a:solidFill>
                <a:latin typeface="Calibri Light" panose="020F0302020204030204" pitchFamily="34" charset="0"/>
                <a:cs typeface="Calibri Light" panose="020F0302020204030204" pitchFamily="34" charset="0"/>
              </a:rPr>
              <a:t>(</a:t>
            </a:r>
            <a:r>
              <a:rPr lang="en-US" sz="2800" dirty="0">
                <a:solidFill>
                  <a:schemeClr val="bg1"/>
                </a:solidFill>
                <a:latin typeface="Calibri Light" panose="020F0302020204030204" pitchFamily="34" charset="0"/>
                <a:cs typeface="Calibri Light" panose="020F0302020204030204" pitchFamily="34" charset="0"/>
              </a:rPr>
              <a:t>Boeing AH-64 Apache attack helicopter</a:t>
            </a:r>
            <a:r>
              <a:rPr lang="pl-PL" sz="2800" dirty="0">
                <a:solidFill>
                  <a:schemeClr val="bg1"/>
                </a:solidFill>
                <a:latin typeface="Calibri Light" panose="020F0302020204030204" pitchFamily="34" charset="0"/>
                <a:cs typeface="Calibri Light" panose="020F0302020204030204" pitchFamily="34" charset="0"/>
              </a:rPr>
              <a:t>, </a:t>
            </a:r>
            <a:r>
              <a:rPr lang="en-US" sz="2800" dirty="0">
                <a:solidFill>
                  <a:schemeClr val="bg1"/>
                </a:solidFill>
                <a:latin typeface="Calibri Light" panose="020F0302020204030204" pitchFamily="34" charset="0"/>
                <a:cs typeface="Calibri Light" panose="020F0302020204030204" pitchFamily="34" charset="0"/>
              </a:rPr>
              <a:t>Lockheed Martin F-35 Lightning II </a:t>
            </a:r>
            <a:r>
              <a:rPr lang="pl-PL" sz="2800" dirty="0">
                <a:solidFill>
                  <a:schemeClr val="bg1"/>
                </a:solidFill>
                <a:latin typeface="Calibri Light" panose="020F0302020204030204" pitchFamily="34" charset="0"/>
                <a:cs typeface="Calibri Light" panose="020F0302020204030204" pitchFamily="34" charset="0"/>
              </a:rPr>
              <a:t>, </a:t>
            </a:r>
            <a:r>
              <a:rPr lang="en-US" sz="2800" dirty="0">
                <a:solidFill>
                  <a:schemeClr val="bg1"/>
                </a:solidFill>
                <a:latin typeface="Calibri Light" panose="020F0302020204030204" pitchFamily="34" charset="0"/>
                <a:cs typeface="Calibri Light" panose="020F0302020204030204" pitchFamily="34" charset="0"/>
              </a:rPr>
              <a:t>Boeing F/A-18E/F Super Hornet</a:t>
            </a:r>
            <a:r>
              <a:rPr lang="pl-PL" sz="2800" dirty="0">
                <a:solidFill>
                  <a:schemeClr val="bg1"/>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9302369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8EF947B-EDF9-44FC-9818-B258E053555F}"/>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a:extLst>
              <a:ext uri="{FF2B5EF4-FFF2-40B4-BE49-F238E27FC236}">
                <a16:creationId xmlns:a16="http://schemas.microsoft.com/office/drawing/2014/main" id="{EE923DFC-E24F-44F4-BC3D-368F9B0F7E7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076849" y="3761034"/>
            <a:ext cx="2162175" cy="2118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ytuł 3">
            <a:extLst>
              <a:ext uri="{FF2B5EF4-FFF2-40B4-BE49-F238E27FC236}">
                <a16:creationId xmlns:a16="http://schemas.microsoft.com/office/drawing/2014/main" id="{ACA8D128-8F1B-4BA7-A5EA-C6E9B330969F}"/>
              </a:ext>
            </a:extLst>
          </p:cNvPr>
          <p:cNvSpPr txBox="1">
            <a:spLocks/>
          </p:cNvSpPr>
          <p:nvPr/>
        </p:nvSpPr>
        <p:spPr>
          <a:xfrm>
            <a:off x="3524617" y="506671"/>
            <a:ext cx="12442214" cy="685182"/>
          </a:xfrm>
          <a:prstGeom prst="rect">
            <a:avLst/>
          </a:prstGeom>
          <a:solidFill>
            <a:srgbClr val="C00000">
              <a:alpha val="74000"/>
            </a:srgbClr>
          </a:solidFill>
        </p:spPr>
        <p:txBody>
          <a:bodyPr vert="horz" lIns="274320" tIns="182880" rIns="274320" bIns="182880" rtlCol="0" anchor="ctr" anchorCtr="1">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defTabSz="914400">
              <a:spcAft>
                <a:spcPts val="600"/>
              </a:spcAft>
            </a:pPr>
            <a:br>
              <a:rPr lang="en-US" sz="3600" b="1" cap="all" spc="200" dirty="0">
                <a:solidFill>
                  <a:srgbClr val="262626"/>
                </a:solidFill>
              </a:rPr>
            </a:br>
            <a:r>
              <a:rPr lang="pl-PL" sz="3600" b="1" cap="all" spc="200" dirty="0">
                <a:solidFill>
                  <a:schemeClr val="bg1"/>
                </a:solidFill>
                <a:latin typeface="Calibri Light" panose="020F0302020204030204" pitchFamily="34" charset="0"/>
                <a:cs typeface="Calibri Light" panose="020F0302020204030204" pitchFamily="34" charset="0"/>
              </a:rPr>
              <a:t>ASSEMBLY OF POWER ELECTRONIC DEVICES</a:t>
            </a:r>
            <a:endParaRPr lang="en-US" sz="3600" b="1" cap="all" spc="200" dirty="0">
              <a:solidFill>
                <a:schemeClr val="bg1"/>
              </a:solidFill>
              <a:latin typeface="Calibri Light" panose="020F0302020204030204" pitchFamily="34" charset="0"/>
              <a:cs typeface="Calibri Light" panose="020F0302020204030204" pitchFamily="34" charset="0"/>
            </a:endParaRPr>
          </a:p>
        </p:txBody>
      </p:sp>
      <p:sp>
        <p:nvSpPr>
          <p:cNvPr id="2" name="Symbol zastępczy tekstu 4">
            <a:extLst>
              <a:ext uri="{FF2B5EF4-FFF2-40B4-BE49-F238E27FC236}">
                <a16:creationId xmlns:a16="http://schemas.microsoft.com/office/drawing/2014/main" id="{D7FC125D-3CCA-49D9-A62A-D2D8E6BC9A2A}"/>
              </a:ext>
            </a:extLst>
          </p:cNvPr>
          <p:cNvSpPr txBox="1">
            <a:spLocks/>
          </p:cNvSpPr>
          <p:nvPr/>
        </p:nvSpPr>
        <p:spPr>
          <a:xfrm>
            <a:off x="4052522" y="3831723"/>
            <a:ext cx="5955576" cy="271952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7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endParaRPr lang="pl-PL" sz="1069"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3" name="Prostokąt 2">
            <a:extLst>
              <a:ext uri="{FF2B5EF4-FFF2-40B4-BE49-F238E27FC236}">
                <a16:creationId xmlns:a16="http://schemas.microsoft.com/office/drawing/2014/main" id="{1F375BEC-CEC9-492F-B19E-3F8330C5FFE4}"/>
              </a:ext>
            </a:extLst>
          </p:cNvPr>
          <p:cNvSpPr/>
          <p:nvPr/>
        </p:nvSpPr>
        <p:spPr>
          <a:xfrm>
            <a:off x="527148" y="2996571"/>
            <a:ext cx="11852421" cy="6632072"/>
          </a:xfrm>
          <a:prstGeom prst="rect">
            <a:avLst/>
          </a:prstGeom>
        </p:spPr>
        <p:txBody>
          <a:bodyPr wrap="square">
            <a:spAutoFit/>
          </a:bodyPr>
          <a:lstStyle/>
          <a:p>
            <a:pPr algn="just">
              <a:lnSpc>
                <a:spcPct val="150000"/>
              </a:lnSpc>
            </a:pPr>
            <a:r>
              <a:rPr lang="pl-PL" sz="2600" dirty="0">
                <a:latin typeface="Calibri Light" panose="020F0302020204030204" pitchFamily="34" charset="0"/>
                <a:cs typeface="Calibri Light" panose="020F0302020204030204" pitchFamily="34" charset="0"/>
              </a:rPr>
              <a:t>Kubara Lamina </a:t>
            </a:r>
            <a:r>
              <a:rPr lang="pl-PL" sz="2600" dirty="0" err="1">
                <a:latin typeface="Calibri Light" panose="020F0302020204030204" pitchFamily="34" charset="0"/>
                <a:cs typeface="Calibri Light" panose="020F0302020204030204" pitchFamily="34" charset="0"/>
              </a:rPr>
              <a:t>offers</a:t>
            </a:r>
            <a:r>
              <a:rPr lang="pl-PL" sz="2600" dirty="0">
                <a:latin typeface="Calibri Light" panose="020F0302020204030204" pitchFamily="34" charset="0"/>
                <a:cs typeface="Calibri Light" panose="020F0302020204030204" pitchFamily="34" charset="0"/>
              </a:rPr>
              <a:t> design, </a:t>
            </a:r>
            <a:r>
              <a:rPr lang="pl-PL" sz="2600" dirty="0" err="1">
                <a:latin typeface="Calibri Light" panose="020F0302020204030204" pitchFamily="34" charset="0"/>
                <a:cs typeface="Calibri Light" panose="020F0302020204030204" pitchFamily="34" charset="0"/>
              </a:rPr>
              <a:t>construction</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modernization</a:t>
            </a:r>
            <a:r>
              <a:rPr lang="pl-PL" sz="2600" dirty="0">
                <a:latin typeface="Calibri Light" panose="020F0302020204030204" pitchFamily="34" charset="0"/>
                <a:cs typeface="Calibri Light" panose="020F0302020204030204" pitchFamily="34" charset="0"/>
              </a:rPr>
              <a:t> services for </a:t>
            </a:r>
            <a:r>
              <a:rPr lang="pl-PL" sz="2600" dirty="0" err="1">
                <a:latin typeface="Calibri Light" panose="020F0302020204030204" pitchFamily="34" charset="0"/>
                <a:cs typeface="Calibri Light" panose="020F0302020204030204" pitchFamily="34" charset="0"/>
              </a:rPr>
              <a:t>power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electronics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components</a:t>
            </a:r>
            <a:r>
              <a:rPr lang="pl-PL" sz="2600" dirty="0">
                <a:latin typeface="Calibri Light" panose="020F0302020204030204" pitchFamily="34" charset="0"/>
                <a:cs typeface="Calibri Light" panose="020F0302020204030204" pitchFamily="34" charset="0"/>
              </a:rPr>
              <a:t> and devices.</a:t>
            </a:r>
          </a:p>
          <a:p>
            <a:pPr algn="just">
              <a:lnSpc>
                <a:spcPct val="150000"/>
              </a:lnSpc>
            </a:pPr>
            <a:r>
              <a:rPr lang="pl-PL" sz="2600" dirty="0">
                <a:latin typeface="Calibri Light" panose="020F0302020204030204" pitchFamily="34" charset="0"/>
                <a:cs typeface="Calibri Light" panose="020F0302020204030204" pitchFamily="34" charset="0"/>
              </a:rPr>
              <a:t>We </a:t>
            </a:r>
            <a:r>
              <a:rPr lang="pl-PL" sz="2600" dirty="0" err="1">
                <a:latin typeface="Calibri Light" panose="020F0302020204030204" pitchFamily="34" charset="0"/>
                <a:cs typeface="Calibri Light" panose="020F0302020204030204" pitchFamily="34" charset="0"/>
              </a:rPr>
              <a:t>offer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our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clients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catalog</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solutions</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unusual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applications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according</a:t>
            </a:r>
            <a:r>
              <a:rPr lang="pl-PL" sz="2600" dirty="0">
                <a:latin typeface="Calibri Light" panose="020F0302020204030204" pitchFamily="34" charset="0"/>
                <a:cs typeface="Calibri Light" panose="020F0302020204030204" pitchFamily="34" charset="0"/>
              </a:rPr>
              <a:t> to the design and </a:t>
            </a:r>
            <a:r>
              <a:rPr lang="pl-PL" sz="2600" dirty="0" err="1">
                <a:latin typeface="Calibri Light" panose="020F0302020204030204" pitchFamily="34" charset="0"/>
                <a:cs typeface="Calibri Light" panose="020F0302020204030204" pitchFamily="34" charset="0"/>
              </a:rPr>
              <a:t>investor's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guidelines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Ready</a:t>
            </a:r>
            <a:r>
              <a:rPr lang="pl-PL" sz="2600" dirty="0">
                <a:latin typeface="Calibri Light" panose="020F0302020204030204" pitchFamily="34" charset="0"/>
                <a:cs typeface="Calibri Light" panose="020F0302020204030204" pitchFamily="34" charset="0"/>
              </a:rPr>
              <a:t> devices </a:t>
            </a:r>
            <a:r>
              <a:rPr lang="pl-PL" sz="2600" dirty="0" err="1">
                <a:latin typeface="Calibri Light" panose="020F0302020204030204" pitchFamily="34" charset="0"/>
                <a:cs typeface="Calibri Light" panose="020F0302020204030204" pitchFamily="34" charset="0"/>
              </a:rPr>
              <a:t>are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tested</a:t>
            </a:r>
            <a:r>
              <a:rPr lang="pl-PL" sz="2600" dirty="0">
                <a:latin typeface="Calibri Light" panose="020F0302020204030204" pitchFamily="34" charset="0"/>
                <a:cs typeface="Calibri Light" panose="020F0302020204030204" pitchFamily="34" charset="0"/>
              </a:rPr>
              <a:t> to </a:t>
            </a:r>
            <a:r>
              <a:rPr lang="pl-PL" sz="2600" dirty="0" err="1">
                <a:latin typeface="Calibri Light" panose="020F0302020204030204" pitchFamily="34" charset="0"/>
                <a:cs typeface="Calibri Light" panose="020F0302020204030204" pitchFamily="34" charset="0"/>
              </a:rPr>
              <a:t>ensure</a:t>
            </a:r>
            <a:r>
              <a:rPr lang="pl-PL" sz="2600" dirty="0">
                <a:latin typeface="Calibri Light" panose="020F0302020204030204" pitchFamily="34" charset="0"/>
                <a:cs typeface="Calibri Light" panose="020F0302020204030204" pitchFamily="34" charset="0"/>
              </a:rPr>
              <a:t> a high </a:t>
            </a:r>
            <a:r>
              <a:rPr lang="pl-PL" sz="2600" dirty="0" err="1">
                <a:latin typeface="Calibri Light" panose="020F0302020204030204" pitchFamily="34" charset="0"/>
                <a:cs typeface="Calibri Light" panose="020F0302020204030204" pitchFamily="34" charset="0"/>
              </a:rPr>
              <a:t>level</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quality</a:t>
            </a:r>
            <a:r>
              <a:rPr lang="pl-PL" sz="2600" dirty="0">
                <a:latin typeface="Calibri Light" panose="020F0302020204030204" pitchFamily="34" charset="0"/>
                <a:cs typeface="Calibri Light" panose="020F0302020204030204" pitchFamily="34" charset="0"/>
              </a:rPr>
              <a:t>.</a:t>
            </a:r>
          </a:p>
          <a:p>
            <a:pPr algn="just">
              <a:lnSpc>
                <a:spcPct val="150000"/>
              </a:lnSpc>
            </a:pPr>
            <a:r>
              <a:rPr lang="pl-PL" sz="2600" dirty="0">
                <a:latin typeface="Calibri Light" panose="020F0302020204030204" pitchFamily="34" charset="0"/>
                <a:cs typeface="Calibri Light" panose="020F0302020204030204" pitchFamily="34" charset="0"/>
              </a:rPr>
              <a:t>We </a:t>
            </a:r>
            <a:r>
              <a:rPr lang="pl-PL" sz="2600" dirty="0" err="1">
                <a:latin typeface="Calibri Light" panose="020F0302020204030204" pitchFamily="34" charset="0"/>
                <a:cs typeface="Calibri Light" panose="020F0302020204030204" pitchFamily="34" charset="0"/>
              </a:rPr>
              <a:t>have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extensive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experience</a:t>
            </a:r>
            <a:r>
              <a:rPr lang="pl-PL" sz="2600" dirty="0">
                <a:latin typeface="Calibri Light" panose="020F0302020204030204" pitchFamily="34" charset="0"/>
                <a:cs typeface="Calibri Light" panose="020F0302020204030204" pitchFamily="34" charset="0"/>
              </a:rPr>
              <a:t> in the </a:t>
            </a:r>
            <a:r>
              <a:rPr lang="pl-PL" sz="2600" dirty="0" err="1">
                <a:latin typeface="Calibri Light" panose="020F0302020204030204" pitchFamily="34" charset="0"/>
                <a:cs typeface="Calibri Light" panose="020F0302020204030204" pitchFamily="34" charset="0"/>
              </a:rPr>
              <a:t>installation</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control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distribution</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executive</a:t>
            </a:r>
            <a:r>
              <a:rPr lang="pl-PL" sz="2600" dirty="0">
                <a:latin typeface="Calibri Light" panose="020F0302020204030204" pitchFamily="34" charset="0"/>
                <a:cs typeface="Calibri Light" panose="020F0302020204030204" pitchFamily="34" charset="0"/>
              </a:rPr>
              <a:t> devices in a </a:t>
            </a:r>
            <a:r>
              <a:rPr lang="pl-PL" sz="2600" dirty="0" err="1">
                <a:latin typeface="Calibri Light" panose="020F0302020204030204" pitchFamily="34" charset="0"/>
                <a:cs typeface="Calibri Light" panose="020F0302020204030204" pitchFamily="34" charset="0"/>
              </a:rPr>
              <a:t>wide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range</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power</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voltage</a:t>
            </a:r>
            <a:r>
              <a:rPr lang="pl-PL" sz="2600" dirty="0">
                <a:latin typeface="Calibri Light" panose="020F0302020204030204" pitchFamily="34" charset="0"/>
                <a:cs typeface="Calibri Light" panose="020F0302020204030204" pitchFamily="34" charset="0"/>
              </a:rPr>
              <a:t>.</a:t>
            </a:r>
          </a:p>
          <a:p>
            <a:pPr algn="just">
              <a:lnSpc>
                <a:spcPct val="150000"/>
              </a:lnSpc>
            </a:pPr>
            <a:r>
              <a:rPr lang="pl-PL" sz="2600" dirty="0">
                <a:latin typeface="Calibri Light" panose="020F0302020204030204" pitchFamily="34" charset="0"/>
                <a:cs typeface="Calibri Light" panose="020F0302020204030204" pitchFamily="34" charset="0"/>
              </a:rPr>
              <a:t> </a:t>
            </a:r>
          </a:p>
          <a:p>
            <a:pPr algn="ctr">
              <a:lnSpc>
                <a:spcPct val="150000"/>
              </a:lnSpc>
            </a:pPr>
            <a:r>
              <a:rPr lang="pl-PL" sz="2600" b="1" dirty="0">
                <a:latin typeface="Calibri Light" panose="020F0302020204030204" pitchFamily="34" charset="0"/>
                <a:cs typeface="Calibri Light" panose="020F0302020204030204" pitchFamily="34" charset="0"/>
              </a:rPr>
              <a:t>We </a:t>
            </a:r>
            <a:r>
              <a:rPr lang="pl-PL" sz="2600" b="1" dirty="0" err="1">
                <a:latin typeface="Calibri Light" panose="020F0302020204030204" pitchFamily="34" charset="0"/>
                <a:cs typeface="Calibri Light" panose="020F0302020204030204" pitchFamily="34" charset="0"/>
              </a:rPr>
              <a:t>provide</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comprehensive</a:t>
            </a:r>
            <a:r>
              <a:rPr lang="pl-PL" sz="2600" b="1" dirty="0">
                <a:latin typeface="Calibri Light" panose="020F0302020204030204" pitchFamily="34" charset="0"/>
                <a:cs typeface="Calibri Light" panose="020F0302020204030204" pitchFamily="34" charset="0"/>
              </a:rPr>
              <a:t> service in the field of design, </a:t>
            </a:r>
            <a:r>
              <a:rPr lang="pl-PL" sz="2600" b="1" dirty="0" err="1">
                <a:latin typeface="Calibri Light" panose="020F0302020204030204" pitchFamily="34" charset="0"/>
                <a:cs typeface="Calibri Light" panose="020F0302020204030204" pitchFamily="34" charset="0"/>
              </a:rPr>
              <a:t>installation</a:t>
            </a:r>
            <a:r>
              <a:rPr lang="pl-PL" sz="2600" b="1" dirty="0">
                <a:latin typeface="Calibri Light" panose="020F0302020204030204" pitchFamily="34" charset="0"/>
                <a:cs typeface="Calibri Light" panose="020F0302020204030204" pitchFamily="34" charset="0"/>
              </a:rPr>
              <a:t> and </a:t>
            </a:r>
            <a:r>
              <a:rPr lang="pl-PL" sz="2600" b="1" dirty="0" err="1">
                <a:latin typeface="Calibri Light" panose="020F0302020204030204" pitchFamily="34" charset="0"/>
                <a:cs typeface="Calibri Light" panose="020F0302020204030204" pitchFamily="34" charset="0"/>
              </a:rPr>
              <a:t>configuration</a:t>
            </a:r>
            <a:r>
              <a:rPr lang="pl-PL" sz="2600" b="1" dirty="0">
                <a:latin typeface="Calibri Light" panose="020F0302020204030204" pitchFamily="34" charset="0"/>
                <a:cs typeface="Calibri Light" panose="020F0302020204030204" pitchFamily="34" charset="0"/>
              </a:rPr>
              <a:t> of </a:t>
            </a:r>
            <a:r>
              <a:rPr lang="pl-PL" sz="2600" b="1" dirty="0" err="1">
                <a:latin typeface="Calibri Light" panose="020F0302020204030204" pitchFamily="34" charset="0"/>
                <a:cs typeface="Calibri Light" panose="020F0302020204030204" pitchFamily="34" charset="0"/>
              </a:rPr>
              <a:t>equipment</a:t>
            </a:r>
            <a:r>
              <a:rPr lang="pl-PL" sz="2600" b="1" dirty="0">
                <a:latin typeface="Calibri Light" panose="020F0302020204030204" pitchFamily="34" charset="0"/>
                <a:cs typeface="Calibri Light" panose="020F0302020204030204" pitchFamily="34" charset="0"/>
              </a:rPr>
              <a:t>.</a:t>
            </a:r>
            <a:endParaRPr lang="pl-PL" sz="2600" dirty="0">
              <a:latin typeface="Calibri Light" panose="020F0302020204030204" pitchFamily="34" charset="0"/>
              <a:cs typeface="Calibri Light" panose="020F0302020204030204" pitchFamily="34" charset="0"/>
            </a:endParaRPr>
          </a:p>
          <a:p>
            <a:pPr algn="ctr">
              <a:lnSpc>
                <a:spcPct val="150000"/>
              </a:lnSpc>
            </a:pPr>
            <a:r>
              <a:rPr lang="pl-PL" sz="2600" b="1" dirty="0">
                <a:latin typeface="Calibri Light" panose="020F0302020204030204" pitchFamily="34" charset="0"/>
                <a:cs typeface="Calibri Light" panose="020F0302020204030204" pitchFamily="34" charset="0"/>
              </a:rPr>
              <a:t> </a:t>
            </a:r>
            <a:endParaRPr lang="pl-PL" sz="2600" dirty="0">
              <a:latin typeface="Calibri Light" panose="020F0302020204030204" pitchFamily="34" charset="0"/>
              <a:cs typeface="Calibri Light" panose="020F0302020204030204" pitchFamily="34" charset="0"/>
            </a:endParaRPr>
          </a:p>
          <a:p>
            <a:pPr algn="ctr">
              <a:lnSpc>
                <a:spcPct val="150000"/>
              </a:lnSpc>
            </a:pPr>
            <a:r>
              <a:rPr lang="pl-PL" sz="2600" b="1" dirty="0">
                <a:latin typeface="Calibri Light" panose="020F0302020204030204" pitchFamily="34" charset="0"/>
                <a:cs typeface="Calibri Light" panose="020F0302020204030204" pitchFamily="34" charset="0"/>
              </a:rPr>
              <a:t>We </a:t>
            </a:r>
            <a:r>
              <a:rPr lang="pl-PL" sz="2600" b="1" dirty="0" err="1">
                <a:latin typeface="Calibri Light" panose="020F0302020204030204" pitchFamily="34" charset="0"/>
                <a:cs typeface="Calibri Light" panose="020F0302020204030204" pitchFamily="34" charset="0"/>
              </a:rPr>
              <a:t>offer</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professional</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support</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at</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every</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stage</a:t>
            </a:r>
            <a:r>
              <a:rPr lang="pl-PL" sz="2600" b="1" dirty="0">
                <a:latin typeface="Calibri Light" panose="020F0302020204030204" pitchFamily="34" charset="0"/>
                <a:cs typeface="Calibri Light" panose="020F0302020204030204" pitchFamily="34" charset="0"/>
              </a:rPr>
              <a:t> of the investment.</a:t>
            </a:r>
            <a:endParaRPr lang="pl-PL" sz="2600" dirty="0">
              <a:latin typeface="Calibri Light" panose="020F0302020204030204" pitchFamily="34" charset="0"/>
              <a:cs typeface="Calibri Light" panose="020F0302020204030204" pitchFamily="34" charset="0"/>
            </a:endParaRPr>
          </a:p>
        </p:txBody>
      </p:sp>
      <p:pic>
        <p:nvPicPr>
          <p:cNvPr id="7" name="Obraz 6">
            <a:extLst>
              <a:ext uri="{FF2B5EF4-FFF2-40B4-BE49-F238E27FC236}">
                <a16:creationId xmlns:a16="http://schemas.microsoft.com/office/drawing/2014/main" id="{1F8F9DF4-3C34-4F1A-8434-675757CDC9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46614" y="1944114"/>
            <a:ext cx="5222629" cy="3633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pole tekstowe 4">
            <a:extLst>
              <a:ext uri="{FF2B5EF4-FFF2-40B4-BE49-F238E27FC236}">
                <a16:creationId xmlns:a16="http://schemas.microsoft.com/office/drawing/2014/main" id="{4B3B0C13-18B2-4AC5-955A-B5DDB3CBB22A}"/>
              </a:ext>
            </a:extLst>
          </p:cNvPr>
          <p:cNvSpPr txBox="1"/>
          <p:nvPr/>
        </p:nvSpPr>
        <p:spPr>
          <a:xfrm>
            <a:off x="13805387" y="6312607"/>
            <a:ext cx="7632458" cy="5016758"/>
          </a:xfrm>
          <a:prstGeom prst="rect">
            <a:avLst/>
          </a:prstGeom>
          <a:noFill/>
        </p:spPr>
        <p:txBody>
          <a:bodyPr wrap="square" rtlCol="0">
            <a:spAutoFit/>
          </a:bodyPr>
          <a:lstStyle/>
          <a:p>
            <a:r>
              <a:rPr lang="pl-PL" sz="4000" dirty="0" err="1">
                <a:latin typeface="Calibri Light" panose="020F0302020204030204" pitchFamily="34" charset="0"/>
                <a:cs typeface="Calibri Light" panose="020F0302020204030204" pitchFamily="34" charset="0"/>
              </a:rPr>
              <a:t>Our</a:t>
            </a:r>
            <a:r>
              <a:rPr lang="pl-PL" sz="4000" dirty="0">
                <a:latin typeface="Calibri Light" panose="020F0302020204030204" pitchFamily="34" charset="0"/>
                <a:cs typeface="Calibri Light" panose="020F0302020204030204" pitchFamily="34" charset="0"/>
              </a:rPr>
              <a:t> </a:t>
            </a:r>
            <a:r>
              <a:rPr lang="pl-PL" sz="4000" dirty="0" err="1">
                <a:latin typeface="Calibri Light" panose="020F0302020204030204" pitchFamily="34" charset="0"/>
                <a:cs typeface="Calibri Light" panose="020F0302020204030204" pitchFamily="34" charset="0"/>
              </a:rPr>
              <a:t>offer</a:t>
            </a:r>
            <a:r>
              <a:rPr lang="pl-PL" sz="4000" dirty="0">
                <a:latin typeface="Calibri Light" panose="020F0302020204030204" pitchFamily="34" charset="0"/>
                <a:cs typeface="Calibri Light" panose="020F0302020204030204" pitchFamily="34" charset="0"/>
              </a:rPr>
              <a:t>:</a:t>
            </a:r>
          </a:p>
          <a:p>
            <a:endParaRPr lang="pl-PL" sz="4000" dirty="0">
              <a:latin typeface="Calibri Light" panose="020F0302020204030204" pitchFamily="34" charset="0"/>
              <a:cs typeface="Calibri Light" panose="020F0302020204030204" pitchFamily="34" charset="0"/>
            </a:endParaRPr>
          </a:p>
          <a:p>
            <a:pPr marL="571500" indent="-571500">
              <a:buFont typeface="Wingdings" panose="05000000000000000000" pitchFamily="2" charset="2"/>
              <a:buChar char="v"/>
            </a:pPr>
            <a:r>
              <a:rPr lang="pl-PL" sz="4000" dirty="0" err="1">
                <a:latin typeface="Calibri Light" panose="020F0302020204030204" pitchFamily="34" charset="0"/>
                <a:cs typeface="Calibri Light" panose="020F0302020204030204" pitchFamily="34" charset="0"/>
              </a:rPr>
              <a:t>power</a:t>
            </a:r>
            <a:r>
              <a:rPr lang="pl-PL" sz="4000" dirty="0">
                <a:latin typeface="Calibri Light" panose="020F0302020204030204" pitchFamily="34" charset="0"/>
                <a:cs typeface="Calibri Light" panose="020F0302020204030204" pitchFamily="34" charset="0"/>
              </a:rPr>
              <a:t> </a:t>
            </a:r>
            <a:r>
              <a:rPr lang="pl-PL" sz="4000" dirty="0" err="1">
                <a:latin typeface="Calibri Light" panose="020F0302020204030204" pitchFamily="34" charset="0"/>
                <a:cs typeface="Calibri Light" panose="020F0302020204030204" pitchFamily="34" charset="0"/>
              </a:rPr>
              <a:t>blocks</a:t>
            </a:r>
            <a:endParaRPr lang="pl-PL" sz="4000" dirty="0">
              <a:latin typeface="Calibri Light" panose="020F0302020204030204" pitchFamily="34" charset="0"/>
              <a:cs typeface="Calibri Light" panose="020F0302020204030204" pitchFamily="34" charset="0"/>
            </a:endParaRPr>
          </a:p>
          <a:p>
            <a:pPr marL="571500" indent="-571500">
              <a:buFont typeface="Wingdings" panose="05000000000000000000" pitchFamily="2" charset="2"/>
              <a:buChar char="v"/>
            </a:pPr>
            <a:endParaRPr lang="pl-PL" sz="4000" dirty="0">
              <a:latin typeface="Calibri Light" panose="020F0302020204030204" pitchFamily="34" charset="0"/>
              <a:cs typeface="Calibri Light" panose="020F0302020204030204" pitchFamily="34" charset="0"/>
            </a:endParaRPr>
          </a:p>
          <a:p>
            <a:pPr marL="571500" indent="-571500">
              <a:buFont typeface="Wingdings" panose="05000000000000000000" pitchFamily="2" charset="2"/>
              <a:buChar char="v"/>
            </a:pPr>
            <a:r>
              <a:rPr lang="pl-PL" sz="4000" dirty="0" err="1">
                <a:latin typeface="Calibri Light" panose="020F0302020204030204" pitchFamily="34" charset="0"/>
                <a:cs typeface="Calibri Light" panose="020F0302020204030204" pitchFamily="34" charset="0"/>
              </a:rPr>
              <a:t>rectifiers</a:t>
            </a:r>
            <a:endParaRPr lang="pl-PL" sz="4000" dirty="0">
              <a:latin typeface="Calibri Light" panose="020F0302020204030204" pitchFamily="34" charset="0"/>
              <a:cs typeface="Calibri Light" panose="020F0302020204030204" pitchFamily="34" charset="0"/>
            </a:endParaRPr>
          </a:p>
          <a:p>
            <a:pPr marL="571500" indent="-571500">
              <a:buFont typeface="Wingdings" panose="05000000000000000000" pitchFamily="2" charset="2"/>
              <a:buChar char="v"/>
            </a:pPr>
            <a:endParaRPr lang="pl-PL" sz="4000" dirty="0">
              <a:latin typeface="Calibri Light" panose="020F0302020204030204" pitchFamily="34" charset="0"/>
              <a:cs typeface="Calibri Light" panose="020F0302020204030204" pitchFamily="34" charset="0"/>
            </a:endParaRPr>
          </a:p>
          <a:p>
            <a:pPr marL="571500" indent="-571500">
              <a:buFont typeface="Wingdings" panose="05000000000000000000" pitchFamily="2" charset="2"/>
              <a:buChar char="v"/>
            </a:pPr>
            <a:r>
              <a:rPr lang="pl-PL" sz="4000" dirty="0">
                <a:latin typeface="Calibri Light" panose="020F0302020204030204" pitchFamily="34" charset="0"/>
                <a:cs typeface="Calibri Light" panose="020F0302020204030204" pitchFamily="34" charset="0"/>
              </a:rPr>
              <a:t>service of </a:t>
            </a:r>
            <a:r>
              <a:rPr lang="pl-PL" sz="4000" dirty="0" err="1">
                <a:latin typeface="Calibri Light" panose="020F0302020204030204" pitchFamily="34" charset="0"/>
                <a:cs typeface="Calibri Light" panose="020F0302020204030204" pitchFamily="34" charset="0"/>
              </a:rPr>
              <a:t>machines</a:t>
            </a:r>
            <a:r>
              <a:rPr lang="pl-PL" sz="4000" dirty="0">
                <a:latin typeface="Calibri Light" panose="020F0302020204030204" pitchFamily="34" charset="0"/>
                <a:cs typeface="Calibri Light" panose="020F0302020204030204" pitchFamily="34" charset="0"/>
              </a:rPr>
              <a:t> and devices </a:t>
            </a:r>
          </a:p>
          <a:p>
            <a:endParaRPr lang="pl-PL" sz="4000" dirty="0">
              <a:latin typeface="Calibri Light" panose="020F0302020204030204" pitchFamily="34" charset="0"/>
              <a:cs typeface="Calibri Light" panose="020F0302020204030204" pitchFamily="34" charset="0"/>
            </a:endParaRPr>
          </a:p>
        </p:txBody>
      </p:sp>
      <p:sp>
        <p:nvSpPr>
          <p:cNvPr id="6" name="Rectangle 2">
            <a:extLst>
              <a:ext uri="{FF2B5EF4-FFF2-40B4-BE49-F238E27FC236}">
                <a16:creationId xmlns:a16="http://schemas.microsoft.com/office/drawing/2014/main" id="{0C29FA54-6736-488B-A95B-5CB3E62CEAB5}"/>
              </a:ext>
            </a:extLst>
          </p:cNvPr>
          <p:cNvSpPr>
            <a:spLocks noChangeArrowheads="1"/>
          </p:cNvSpPr>
          <p:nvPr/>
        </p:nvSpPr>
        <p:spPr bwMode="auto">
          <a:xfrm>
            <a:off x="0" y="0"/>
            <a:ext cx="2167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0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Service of machines and devices</a:t>
            </a:r>
            <a:r>
              <a:rPr kumimoji="0" lang="pl-PL" altLang="pl-PL" sz="1400" b="0" i="0" u="none" strike="noStrike" cap="none" normalizeH="0" baseline="0">
                <a:ln>
                  <a:noFill/>
                </a:ln>
                <a:solidFill>
                  <a:schemeClr val="tx1"/>
                </a:solidFill>
                <a:effectLst/>
              </a:rPr>
              <a:t> </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642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947CD2DE-98E7-4DDA-8254-15231092D0E8}"/>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tekstu 4">
            <a:extLst>
              <a:ext uri="{FF2B5EF4-FFF2-40B4-BE49-F238E27FC236}">
                <a16:creationId xmlns:a16="http://schemas.microsoft.com/office/drawing/2014/main" id="{D7FC125D-3CCA-49D9-A62A-D2D8E6BC9A2A}"/>
              </a:ext>
            </a:extLst>
          </p:cNvPr>
          <p:cNvSpPr txBox="1">
            <a:spLocks/>
          </p:cNvSpPr>
          <p:nvPr/>
        </p:nvSpPr>
        <p:spPr>
          <a:xfrm>
            <a:off x="7859282" y="4574415"/>
            <a:ext cx="5955576" cy="271952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7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endParaRPr lang="pl-PL" sz="1069"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6" name="Symbol zastępczy tekstu 3">
            <a:extLst>
              <a:ext uri="{FF2B5EF4-FFF2-40B4-BE49-F238E27FC236}">
                <a16:creationId xmlns:a16="http://schemas.microsoft.com/office/drawing/2014/main" id="{370CD4BE-6478-4C4B-AEA8-5E207A9C4A0F}"/>
              </a:ext>
            </a:extLst>
          </p:cNvPr>
          <p:cNvSpPr txBox="1">
            <a:spLocks/>
          </p:cNvSpPr>
          <p:nvPr/>
        </p:nvSpPr>
        <p:spPr>
          <a:xfrm>
            <a:off x="624068" y="2702409"/>
            <a:ext cx="15553778" cy="8788645"/>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endParaRPr lang="pl-PL" dirty="0"/>
          </a:p>
          <a:p>
            <a:pPr marL="0" indent="0" algn="just">
              <a:buNone/>
            </a:pPr>
            <a:r>
              <a:rPr lang="pl-PL" sz="2600" dirty="0" err="1">
                <a:latin typeface="Calibri Light" panose="020F0302020204030204" pitchFamily="34" charset="0"/>
                <a:cs typeface="Calibri Light" panose="020F0302020204030204" pitchFamily="34" charset="0"/>
              </a:rPr>
              <a:t>Testers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are</a:t>
            </a:r>
            <a:r>
              <a:rPr lang="pl-PL" sz="2600" dirty="0">
                <a:latin typeface="Calibri Light" panose="020F0302020204030204" pitchFamily="34" charset="0"/>
                <a:cs typeface="Calibri Light" panose="020F0302020204030204" pitchFamily="34" charset="0"/>
              </a:rPr>
              <a:t> devices </a:t>
            </a:r>
            <a:r>
              <a:rPr lang="pl-PL" sz="2600" dirty="0" err="1">
                <a:latin typeface="Calibri Light" panose="020F0302020204030204" pitchFamily="34" charset="0"/>
                <a:cs typeface="Calibri Light" panose="020F0302020204030204" pitchFamily="34" charset="0"/>
              </a:rPr>
              <a:t>that</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allow</a:t>
            </a:r>
            <a:r>
              <a:rPr lang="pl-PL" sz="2600" dirty="0">
                <a:latin typeface="Calibri Light" panose="020F0302020204030204" pitchFamily="34" charset="0"/>
                <a:cs typeface="Calibri Light" panose="020F0302020204030204" pitchFamily="34" charset="0"/>
              </a:rPr>
              <a:t> automatic </a:t>
            </a:r>
            <a:r>
              <a:rPr lang="pl-PL" sz="2600" dirty="0" err="1">
                <a:latin typeface="Calibri Light" panose="020F0302020204030204" pitchFamily="34" charset="0"/>
                <a:cs typeface="Calibri Light" panose="020F0302020204030204" pitchFamily="34" charset="0"/>
              </a:rPr>
              <a:t>checking</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quality</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parameters</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manufactured</a:t>
            </a:r>
            <a:r>
              <a:rPr lang="pl-PL" sz="2600" dirty="0">
                <a:latin typeface="Calibri Light" panose="020F0302020204030204" pitchFamily="34" charset="0"/>
                <a:cs typeface="Calibri Light" panose="020F0302020204030204" pitchFamily="34" charset="0"/>
              </a:rPr>
              <a:t> products, </a:t>
            </a:r>
            <a:r>
              <a:rPr lang="pl-PL" sz="2600" dirty="0" err="1">
                <a:latin typeface="Calibri Light" panose="020F0302020204030204" pitchFamily="34" charset="0"/>
                <a:cs typeface="Calibri Light" panose="020F0302020204030204" pitchFamily="34" charset="0"/>
              </a:rPr>
              <a:t>their</a:t>
            </a:r>
            <a:r>
              <a:rPr lang="pl-PL" sz="2600" dirty="0">
                <a:latin typeface="Calibri Light" panose="020F0302020204030204" pitchFamily="34" charset="0"/>
                <a:cs typeface="Calibri Light" panose="020F0302020204030204" pitchFamily="34" charset="0"/>
              </a:rPr>
              <a:t> monitoring and </a:t>
            </a:r>
            <a:r>
              <a:rPr lang="pl-PL" sz="2600" dirty="0" err="1">
                <a:latin typeface="Calibri Light" panose="020F0302020204030204" pitchFamily="34" charset="0"/>
                <a:cs typeface="Calibri Light" panose="020F0302020204030204" pitchFamily="34" charset="0"/>
              </a:rPr>
              <a:t>analysis</a:t>
            </a:r>
            <a:r>
              <a:rPr lang="pl-PL" sz="2600" dirty="0">
                <a:latin typeface="Calibri Light" panose="020F0302020204030204" pitchFamily="34" charset="0"/>
                <a:cs typeface="Calibri Light" panose="020F0302020204030204" pitchFamily="34" charset="0"/>
              </a:rPr>
              <a:t> in order to </a:t>
            </a:r>
            <a:r>
              <a:rPr lang="pl-PL" sz="2600" dirty="0" err="1">
                <a:latin typeface="Calibri Light" panose="020F0302020204030204" pitchFamily="34" charset="0"/>
                <a:cs typeface="Calibri Light" panose="020F0302020204030204" pitchFamily="34" charset="0"/>
              </a:rPr>
              <a:t>improve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production</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quality</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processes.We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provide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comprehensive</a:t>
            </a:r>
            <a:r>
              <a:rPr lang="pl-PL" sz="2600" dirty="0">
                <a:latin typeface="Calibri Light" panose="020F0302020204030204" pitchFamily="34" charset="0"/>
                <a:cs typeface="Calibri Light" panose="020F0302020204030204" pitchFamily="34" charset="0"/>
              </a:rPr>
              <a:t> service in the field of design, </a:t>
            </a:r>
            <a:r>
              <a:rPr lang="pl-PL" sz="2600" dirty="0" err="1">
                <a:latin typeface="Calibri Light" panose="020F0302020204030204" pitchFamily="34" charset="0"/>
                <a:cs typeface="Calibri Light" panose="020F0302020204030204" pitchFamily="34" charset="0"/>
              </a:rPr>
              <a:t>installation</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configuration</a:t>
            </a:r>
            <a:r>
              <a:rPr lang="pl-PL" sz="2600" dirty="0">
                <a:latin typeface="Calibri Light" panose="020F0302020204030204" pitchFamily="34" charset="0"/>
                <a:cs typeface="Calibri Light" panose="020F0302020204030204" pitchFamily="34" charset="0"/>
              </a:rPr>
              <a:t> of </a:t>
            </a:r>
            <a:r>
              <a:rPr lang="pl-PL" sz="2600" dirty="0" err="1">
                <a:latin typeface="Calibri Light" panose="020F0302020204030204" pitchFamily="34" charset="0"/>
                <a:cs typeface="Calibri Light" panose="020F0302020204030204" pitchFamily="34" charset="0"/>
              </a:rPr>
              <a:t>equipment</a:t>
            </a:r>
            <a:r>
              <a:rPr lang="pl-PL" sz="2600" dirty="0">
                <a:latin typeface="Calibri Light" panose="020F0302020204030204" pitchFamily="34" charset="0"/>
                <a:cs typeface="Calibri Light" panose="020F0302020204030204" pitchFamily="34" charset="0"/>
              </a:rPr>
              <a:t>. </a:t>
            </a:r>
          </a:p>
          <a:p>
            <a:pPr marL="0" indent="0" algn="just">
              <a:buNone/>
            </a:pPr>
            <a:r>
              <a:rPr lang="pl-PL" sz="2600" dirty="0">
                <a:latin typeface="Calibri Light" panose="020F0302020204030204" pitchFamily="34" charset="0"/>
                <a:cs typeface="Calibri Light" panose="020F0302020204030204" pitchFamily="34" charset="0"/>
              </a:rPr>
              <a:t>We </a:t>
            </a:r>
            <a:r>
              <a:rPr lang="pl-PL" sz="2600" dirty="0" err="1">
                <a:latin typeface="Calibri Light" panose="020F0302020204030204" pitchFamily="34" charset="0"/>
                <a:cs typeface="Calibri Light" panose="020F0302020204030204" pitchFamily="34" charset="0"/>
              </a:rPr>
              <a:t>provide</a:t>
            </a:r>
            <a:r>
              <a:rPr lang="pl-PL" sz="2600" dirty="0">
                <a:latin typeface="Calibri Light" panose="020F0302020204030204" pitchFamily="34" charset="0"/>
                <a:cs typeface="Calibri Light" panose="020F0302020204030204" pitchFamily="34" charset="0"/>
              </a:rPr>
              <a:t> warranty and post-warranty service for devices.</a:t>
            </a:r>
          </a:p>
          <a:p>
            <a:pPr marL="0" indent="0" algn="ctr">
              <a:buNone/>
            </a:pPr>
            <a:r>
              <a:rPr lang="pl-PL" sz="2600" b="1" dirty="0">
                <a:latin typeface="Calibri Light" panose="020F0302020204030204" pitchFamily="34" charset="0"/>
                <a:cs typeface="Calibri Light" panose="020F0302020204030204" pitchFamily="34" charset="0"/>
              </a:rPr>
              <a:t>						We </a:t>
            </a:r>
            <a:r>
              <a:rPr lang="pl-PL" sz="2600" b="1" dirty="0" err="1">
                <a:latin typeface="Calibri Light" panose="020F0302020204030204" pitchFamily="34" charset="0"/>
                <a:cs typeface="Calibri Light" panose="020F0302020204030204" pitchFamily="34" charset="0"/>
              </a:rPr>
              <a:t>offer</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professional</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support</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at</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every</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stage</a:t>
            </a:r>
            <a:r>
              <a:rPr lang="pl-PL" sz="2600" b="1" dirty="0">
                <a:latin typeface="Calibri Light" panose="020F0302020204030204" pitchFamily="34" charset="0"/>
                <a:cs typeface="Calibri Light" panose="020F0302020204030204" pitchFamily="34" charset="0"/>
              </a:rPr>
              <a:t> of the investment.</a:t>
            </a:r>
            <a:r>
              <a:rPr lang="pl-PL" b="1" dirty="0"/>
              <a:t>         </a:t>
            </a:r>
            <a:r>
              <a:rPr lang="pl-PL" dirty="0"/>
              <a:t>         </a:t>
            </a:r>
            <a:r>
              <a:rPr lang="pl-PL" b="1" dirty="0"/>
              <a:t>	          						  </a:t>
            </a:r>
            <a:endParaRPr lang="pl-PL" sz="2800" b="1" dirty="0">
              <a:latin typeface="Calibri Light" panose="020F0302020204030204" pitchFamily="34" charset="0"/>
              <a:cs typeface="Calibri Light" panose="020F0302020204030204" pitchFamily="34" charset="0"/>
            </a:endParaRPr>
          </a:p>
          <a:p>
            <a:pPr marL="0" indent="0">
              <a:buNone/>
            </a:pPr>
            <a:r>
              <a:rPr lang="pl-PL" sz="2600" b="1" dirty="0" err="1">
                <a:latin typeface="Calibri Light" panose="020F0302020204030204" pitchFamily="34" charset="0"/>
                <a:cs typeface="Calibri Light" panose="020F0302020204030204" pitchFamily="34" charset="0"/>
              </a:rPr>
              <a:t>Our</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projects</a:t>
            </a:r>
            <a:r>
              <a:rPr lang="pl-PL" sz="2600" b="1" dirty="0">
                <a:latin typeface="Calibri Light" panose="020F0302020204030204" pitchFamily="34" charset="0"/>
                <a:cs typeface="Calibri Light" panose="020F0302020204030204" pitchFamily="34" charset="0"/>
              </a:rPr>
              <a:t>:</a:t>
            </a:r>
          </a:p>
          <a:p>
            <a:pPr marL="0" indent="0">
              <a:buNone/>
            </a:pPr>
            <a:r>
              <a:rPr lang="en-US" sz="2600" b="1" dirty="0" err="1">
                <a:latin typeface="Calibri Light" panose="020F0302020204030204" pitchFamily="34" charset="0"/>
                <a:cs typeface="Calibri Light" panose="020F0302020204030204" pitchFamily="34" charset="0"/>
              </a:rPr>
              <a:t>Qrr</a:t>
            </a:r>
            <a:r>
              <a:rPr lang="en-US" sz="2600" b="1" dirty="0">
                <a:latin typeface="Calibri Light" panose="020F0302020204030204" pitchFamily="34" charset="0"/>
                <a:cs typeface="Calibri Light" panose="020F0302020204030204" pitchFamily="34" charset="0"/>
              </a:rPr>
              <a:t> Test equipment of a reverse recovery charge in the  power thyristors and power diodes</a:t>
            </a:r>
            <a:r>
              <a:rPr lang="pl-PL" sz="2600" dirty="0">
                <a:latin typeface="Calibri Light" panose="020F0302020204030204" pitchFamily="34" charset="0"/>
                <a:cs typeface="Calibri Light" panose="020F0302020204030204" pitchFamily="34" charset="0"/>
              </a:rPr>
              <a:t>. The tester </a:t>
            </a:r>
            <a:r>
              <a:rPr lang="pl-PL" sz="2600" dirty="0" err="1">
                <a:latin typeface="Calibri Light" panose="020F0302020204030204" pitchFamily="34" charset="0"/>
                <a:cs typeface="Calibri Light" panose="020F0302020204030204" pitchFamily="34" charset="0"/>
              </a:rPr>
              <a:t>is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equipped</a:t>
            </a:r>
            <a:r>
              <a:rPr lang="pl-PL" sz="2600" dirty="0">
                <a:latin typeface="Calibri Light" panose="020F0302020204030204" pitchFamily="34" charset="0"/>
                <a:cs typeface="Calibri Light" panose="020F0302020204030204" pitchFamily="34" charset="0"/>
              </a:rPr>
              <a:t> with a PC and monitor. Can </a:t>
            </a:r>
            <a:r>
              <a:rPr lang="pl-PL" sz="2600" dirty="0" err="1">
                <a:latin typeface="Calibri Light" panose="020F0302020204030204" pitchFamily="34" charset="0"/>
                <a:cs typeface="Calibri Light" panose="020F0302020204030204" pitchFamily="34" charset="0"/>
              </a:rPr>
              <a:t>work</a:t>
            </a:r>
            <a:r>
              <a:rPr lang="pl-PL" sz="2600" dirty="0">
                <a:latin typeface="Calibri Light" panose="020F0302020204030204" pitchFamily="34" charset="0"/>
                <a:cs typeface="Calibri Light" panose="020F0302020204030204" pitchFamily="34" charset="0"/>
              </a:rPr>
              <a:t> with </a:t>
            </a:r>
            <a:r>
              <a:rPr lang="pl-PL" sz="2600" dirty="0" err="1">
                <a:latin typeface="Calibri Light" panose="020F0302020204030204" pitchFamily="34" charset="0"/>
                <a:cs typeface="Calibri Light" panose="020F0302020204030204" pitchFamily="34" charset="0"/>
              </a:rPr>
              <a:t>another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computer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an</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external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database</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barcode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reader</a:t>
            </a:r>
            <a:r>
              <a:rPr lang="pl-PL" sz="2600" dirty="0">
                <a:latin typeface="Calibri Light" panose="020F0302020204030204" pitchFamily="34" charset="0"/>
                <a:cs typeface="Calibri Light" panose="020F0302020204030204" pitchFamily="34" charset="0"/>
              </a:rPr>
              <a:t>. Connection to the </a:t>
            </a:r>
            <a:r>
              <a:rPr lang="pl-PL" sz="2600" dirty="0" err="1">
                <a:latin typeface="Calibri Light" panose="020F0302020204030204" pitchFamily="34" charset="0"/>
                <a:cs typeface="Calibri Light" panose="020F0302020204030204" pitchFamily="34" charset="0"/>
              </a:rPr>
              <a:t>press</a:t>
            </a:r>
            <a:r>
              <a:rPr lang="pl-PL" sz="2600" dirty="0">
                <a:latin typeface="Calibri Light" panose="020F0302020204030204" pitchFamily="34" charset="0"/>
                <a:cs typeface="Calibri Light" panose="020F0302020204030204" pitchFamily="34" charset="0"/>
              </a:rPr>
              <a:t>, the </a:t>
            </a:r>
            <a:r>
              <a:rPr lang="pl-PL" sz="2600" dirty="0" err="1">
                <a:latin typeface="Calibri Light" panose="020F0302020204030204" pitchFamily="34" charset="0"/>
                <a:cs typeface="Calibri Light" panose="020F0302020204030204" pitchFamily="34" charset="0"/>
              </a:rPr>
              <a:t>ability</a:t>
            </a:r>
            <a:r>
              <a:rPr lang="pl-PL" sz="2600" dirty="0">
                <a:latin typeface="Calibri Light" panose="020F0302020204030204" pitchFamily="34" charset="0"/>
                <a:cs typeface="Calibri Light" panose="020F0302020204030204" pitchFamily="34" charset="0"/>
              </a:rPr>
              <a:t> to </a:t>
            </a:r>
            <a:r>
              <a:rPr lang="pl-PL" sz="2600" dirty="0" err="1">
                <a:latin typeface="Calibri Light" panose="020F0302020204030204" pitchFamily="34" charset="0"/>
                <a:cs typeface="Calibri Light" panose="020F0302020204030204" pitchFamily="34" charset="0"/>
              </a:rPr>
              <a:t>communicate</a:t>
            </a:r>
            <a:r>
              <a:rPr lang="pl-PL" sz="2600" dirty="0">
                <a:latin typeface="Calibri Light" panose="020F0302020204030204" pitchFamily="34" charset="0"/>
                <a:cs typeface="Calibri Light" panose="020F0302020204030204" pitchFamily="34" charset="0"/>
              </a:rPr>
              <a:t> with the </a:t>
            </a:r>
            <a:r>
              <a:rPr lang="pl-PL" sz="2600" dirty="0" err="1">
                <a:latin typeface="Calibri Light" panose="020F0302020204030204" pitchFamily="34" charset="0"/>
                <a:cs typeface="Calibri Light" panose="020F0302020204030204" pitchFamily="34" charset="0"/>
              </a:rPr>
              <a:t>press</a:t>
            </a:r>
            <a:r>
              <a:rPr lang="pl-PL" sz="2600" dirty="0">
                <a:latin typeface="Calibri Light" panose="020F0302020204030204" pitchFamily="34" charset="0"/>
                <a:cs typeface="Calibri Light" panose="020F0302020204030204" pitchFamily="34" charset="0"/>
              </a:rPr>
              <a:t> via RS-232.  </a:t>
            </a:r>
            <a:r>
              <a:rPr lang="pl-PL" sz="2600" dirty="0" err="1">
                <a:latin typeface="Calibri Light" panose="020F0302020204030204" pitchFamily="34" charset="0"/>
                <a:cs typeface="Calibri Light" panose="020F0302020204030204" pitchFamily="34" charset="0"/>
              </a:rPr>
              <a:t>Light</a:t>
            </a:r>
            <a:r>
              <a:rPr lang="pl-PL" sz="2600" dirty="0">
                <a:latin typeface="Calibri Light" panose="020F0302020204030204" pitchFamily="34" charset="0"/>
                <a:cs typeface="Calibri Light" panose="020F0302020204030204" pitchFamily="34" charset="0"/>
              </a:rPr>
              <a:t> Tower </a:t>
            </a:r>
            <a:r>
              <a:rPr lang="pl-PL" sz="2600" dirty="0" err="1">
                <a:latin typeface="Calibri Light" panose="020F0302020204030204" pitchFamily="34" charset="0"/>
                <a:cs typeface="Calibri Light" panose="020F0302020204030204" pitchFamily="34" charset="0"/>
              </a:rPr>
              <a:t>operating</a:t>
            </a:r>
            <a:r>
              <a:rPr lang="pl-PL" sz="2600" dirty="0">
                <a:latin typeface="Calibri Light" panose="020F0302020204030204" pitchFamily="34" charset="0"/>
                <a:cs typeface="Calibri Light" panose="020F0302020204030204" pitchFamily="34" charset="0"/>
              </a:rPr>
              <a:t> status tester.</a:t>
            </a:r>
          </a:p>
          <a:p>
            <a:pPr marL="0" indent="0">
              <a:buNone/>
            </a:pPr>
            <a:endParaRPr lang="pl-PL" sz="2600" dirty="0">
              <a:latin typeface="Calibri Light" panose="020F0302020204030204" pitchFamily="34" charset="0"/>
              <a:cs typeface="Calibri Light" panose="020F0302020204030204" pitchFamily="34" charset="0"/>
            </a:endParaRPr>
          </a:p>
          <a:p>
            <a:pPr marL="0" indent="0">
              <a:buNone/>
            </a:pPr>
            <a:r>
              <a:rPr lang="en-US" sz="2600" b="1" dirty="0">
                <a:latin typeface="Calibri Light" panose="020F0302020204030204" pitchFamily="34" charset="0"/>
                <a:cs typeface="Calibri Light" panose="020F0302020204030204" pitchFamily="34" charset="0"/>
              </a:rPr>
              <a:t>Power diodes overload tester TB2</a:t>
            </a:r>
            <a:r>
              <a:rPr lang="pl-PL" sz="2600" b="1" dirty="0">
                <a:latin typeface="Calibri Light" panose="020F0302020204030204" pitchFamily="34" charset="0"/>
                <a:cs typeface="Calibri Light" panose="020F0302020204030204" pitchFamily="34" charset="0"/>
              </a:rPr>
              <a:t>. </a:t>
            </a:r>
            <a:r>
              <a:rPr lang="pl-PL" sz="2600" b="1" i="1" dirty="0">
                <a:latin typeface="Calibri Light" panose="020F0302020204030204" pitchFamily="34" charset="0"/>
                <a:cs typeface="Calibri Light" panose="020F0302020204030204" pitchFamily="34" charset="0"/>
              </a:rPr>
              <a:t> </a:t>
            </a:r>
            <a:r>
              <a:rPr lang="pl-PL" sz="2600" dirty="0">
                <a:latin typeface="Calibri Light" panose="020F0302020204030204" pitchFamily="34" charset="0"/>
                <a:cs typeface="Calibri Light" panose="020F0302020204030204" pitchFamily="34" charset="0"/>
              </a:rPr>
              <a:t>The tester </a:t>
            </a:r>
            <a:r>
              <a:rPr lang="pl-PL" sz="2600" dirty="0" err="1">
                <a:latin typeface="Calibri Light" panose="020F0302020204030204" pitchFamily="34" charset="0"/>
                <a:cs typeface="Calibri Light" panose="020F0302020204030204" pitchFamily="34" charset="0"/>
              </a:rPr>
              <a:t>is</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equipped</a:t>
            </a:r>
            <a:r>
              <a:rPr lang="pl-PL" sz="2600" dirty="0">
                <a:latin typeface="Calibri Light" panose="020F0302020204030204" pitchFamily="34" charset="0"/>
                <a:cs typeface="Calibri Light" panose="020F0302020204030204" pitchFamily="34" charset="0"/>
              </a:rPr>
              <a:t> with a PC and monitor Can </a:t>
            </a:r>
            <a:r>
              <a:rPr lang="pl-PL" sz="2600" dirty="0" err="1">
                <a:latin typeface="Calibri Light" panose="020F0302020204030204" pitchFamily="34" charset="0"/>
                <a:cs typeface="Calibri Light" panose="020F0302020204030204" pitchFamily="34" charset="0"/>
              </a:rPr>
              <a:t>work</a:t>
            </a:r>
            <a:r>
              <a:rPr lang="pl-PL" sz="2600" dirty="0">
                <a:latin typeface="Calibri Light" panose="020F0302020204030204" pitchFamily="34" charset="0"/>
                <a:cs typeface="Calibri Light" panose="020F0302020204030204" pitchFamily="34" charset="0"/>
              </a:rPr>
              <a:t> with </a:t>
            </a:r>
            <a:r>
              <a:rPr lang="pl-PL" sz="2600" dirty="0" err="1">
                <a:latin typeface="Calibri Light" panose="020F0302020204030204" pitchFamily="34" charset="0"/>
                <a:cs typeface="Calibri Light" panose="020F0302020204030204" pitchFamily="34" charset="0"/>
              </a:rPr>
              <a:t>another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computer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an</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external</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database</a:t>
            </a:r>
            <a:r>
              <a:rPr lang="pl-PL" sz="2600" dirty="0">
                <a:latin typeface="Calibri Light" panose="020F0302020204030204" pitchFamily="34" charset="0"/>
                <a:cs typeface="Calibri Light" panose="020F0302020204030204" pitchFamily="34" charset="0"/>
              </a:rPr>
              <a:t> and </a:t>
            </a:r>
            <a:r>
              <a:rPr lang="pl-PL" sz="2600" dirty="0" err="1">
                <a:latin typeface="Calibri Light" panose="020F0302020204030204" pitchFamily="34" charset="0"/>
                <a:cs typeface="Calibri Light" panose="020F0302020204030204" pitchFamily="34" charset="0"/>
              </a:rPr>
              <a:t>barcode</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reader</a:t>
            </a:r>
            <a:r>
              <a:rPr lang="pl-PL" sz="2600" dirty="0">
                <a:latin typeface="Calibri Light" panose="020F0302020204030204" pitchFamily="34" charset="0"/>
                <a:cs typeface="Calibri Light" panose="020F0302020204030204" pitchFamily="34" charset="0"/>
              </a:rPr>
              <a:t>. </a:t>
            </a:r>
            <a:r>
              <a:rPr lang="pl-PL" sz="2600" dirty="0" err="1">
                <a:latin typeface="Calibri Light" panose="020F0302020204030204" pitchFamily="34" charset="0"/>
                <a:cs typeface="Calibri Light" panose="020F0302020204030204" pitchFamily="34" charset="0"/>
              </a:rPr>
              <a:t>Light</a:t>
            </a:r>
            <a:r>
              <a:rPr lang="pl-PL" sz="2600" dirty="0">
                <a:latin typeface="Calibri Light" panose="020F0302020204030204" pitchFamily="34" charset="0"/>
                <a:cs typeface="Calibri Light" panose="020F0302020204030204" pitchFamily="34" charset="0"/>
              </a:rPr>
              <a:t> Tower </a:t>
            </a:r>
            <a:r>
              <a:rPr lang="pl-PL" sz="2600" dirty="0" err="1">
                <a:latin typeface="Calibri Light" panose="020F0302020204030204" pitchFamily="34" charset="0"/>
                <a:cs typeface="Calibri Light" panose="020F0302020204030204" pitchFamily="34" charset="0"/>
              </a:rPr>
              <a:t>operating</a:t>
            </a:r>
            <a:r>
              <a:rPr lang="pl-PL" sz="2600" dirty="0">
                <a:latin typeface="Calibri Light" panose="020F0302020204030204" pitchFamily="34" charset="0"/>
                <a:cs typeface="Calibri Light" panose="020F0302020204030204" pitchFamily="34" charset="0"/>
              </a:rPr>
              <a:t> status tester.</a:t>
            </a:r>
          </a:p>
          <a:p>
            <a:pPr marL="0" indent="0">
              <a:buNone/>
            </a:pPr>
            <a:endParaRPr lang="pl-PL" dirty="0">
              <a:latin typeface="26"/>
              <a:cs typeface="Calibri Light" panose="020F0302020204030204" pitchFamily="34" charset="0"/>
            </a:endParaRPr>
          </a:p>
          <a:p>
            <a:pPr marL="0" indent="0">
              <a:buNone/>
            </a:pPr>
            <a:r>
              <a:rPr lang="pl-PL" dirty="0"/>
              <a:t> </a:t>
            </a:r>
            <a:r>
              <a:rPr lang="pl-PL" sz="2600" b="1" dirty="0">
                <a:latin typeface="Calibri Light" panose="020F0302020204030204" pitchFamily="34" charset="0"/>
                <a:cs typeface="Calibri Light" panose="020F0302020204030204" pitchFamily="34" charset="0"/>
              </a:rPr>
              <a:t>High </a:t>
            </a:r>
            <a:r>
              <a:rPr lang="pl-PL" sz="2600" b="1" dirty="0" err="1">
                <a:latin typeface="Calibri Light" panose="020F0302020204030204" pitchFamily="34" charset="0"/>
                <a:cs typeface="Calibri Light" panose="020F0302020204030204" pitchFamily="34" charset="0"/>
              </a:rPr>
              <a:t>voltage</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switching</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power</a:t>
            </a:r>
            <a:r>
              <a:rPr lang="pl-PL" sz="2600" b="1" dirty="0">
                <a:latin typeface="Calibri Light" panose="020F0302020204030204" pitchFamily="34" charset="0"/>
                <a:cs typeface="Calibri Light" panose="020F0302020204030204" pitchFamily="34" charset="0"/>
              </a:rPr>
              <a:t> </a:t>
            </a:r>
            <a:r>
              <a:rPr lang="pl-PL" sz="2600" b="1" dirty="0" err="1">
                <a:latin typeface="Calibri Light" panose="020F0302020204030204" pitchFamily="34" charset="0"/>
                <a:cs typeface="Calibri Light" panose="020F0302020204030204" pitchFamily="34" charset="0"/>
              </a:rPr>
              <a:t>supply</a:t>
            </a:r>
            <a:endParaRPr lang="pl-PL" sz="2600" dirty="0">
              <a:latin typeface="Calibri Light" panose="020F0302020204030204" pitchFamily="34" charset="0"/>
              <a:cs typeface="Calibri Light" panose="020F0302020204030204" pitchFamily="34" charset="0"/>
            </a:endParaRPr>
          </a:p>
          <a:p>
            <a:pPr marL="0" indent="0">
              <a:buNone/>
            </a:pPr>
            <a:endParaRPr lang="pl-PL" sz="2600" dirty="0">
              <a:latin typeface="Calibri Light" panose="020F0302020204030204" pitchFamily="34" charset="0"/>
              <a:cs typeface="Calibri Light" panose="020F0302020204030204" pitchFamily="34" charset="0"/>
            </a:endParaRPr>
          </a:p>
          <a:p>
            <a:pPr marL="0" indent="0">
              <a:buNone/>
            </a:pPr>
            <a:endParaRPr lang="pl-PL" dirty="0"/>
          </a:p>
          <a:p>
            <a:pPr marL="0" indent="0">
              <a:buNone/>
            </a:pPr>
            <a:endParaRPr lang="pl-PL" sz="2600" dirty="0">
              <a:latin typeface="Calibri Light" panose="020F0302020204030204" pitchFamily="34" charset="0"/>
              <a:cs typeface="Calibri Light" panose="020F0302020204030204" pitchFamily="34" charset="0"/>
            </a:endParaRPr>
          </a:p>
          <a:p>
            <a:pPr marL="0" indent="0">
              <a:buNone/>
            </a:pPr>
            <a:endParaRPr lang="pl-PL" sz="2600" dirty="0">
              <a:latin typeface="Calibri Light" panose="020F0302020204030204" pitchFamily="34" charset="0"/>
              <a:cs typeface="Calibri Light" panose="020F0302020204030204" pitchFamily="34" charset="0"/>
            </a:endParaRPr>
          </a:p>
          <a:p>
            <a:pPr marL="0" indent="0">
              <a:buNone/>
            </a:pPr>
            <a:endParaRPr lang="pl-PL" sz="2800" dirty="0">
              <a:latin typeface="Calibri Light" panose="020F0302020204030204" pitchFamily="34" charset="0"/>
              <a:cs typeface="Calibri Light" panose="020F0302020204030204" pitchFamily="34" charset="0"/>
            </a:endParaRPr>
          </a:p>
        </p:txBody>
      </p:sp>
      <p:sp>
        <p:nvSpPr>
          <p:cNvPr id="17" name="Tytuł 3">
            <a:extLst>
              <a:ext uri="{FF2B5EF4-FFF2-40B4-BE49-F238E27FC236}">
                <a16:creationId xmlns:a16="http://schemas.microsoft.com/office/drawing/2014/main" id="{6FA266EC-F6F9-4433-9CA1-DC424CBAF746}"/>
              </a:ext>
            </a:extLst>
          </p:cNvPr>
          <p:cNvSpPr txBox="1">
            <a:spLocks/>
          </p:cNvSpPr>
          <p:nvPr/>
        </p:nvSpPr>
        <p:spPr>
          <a:xfrm>
            <a:off x="3569676" y="694075"/>
            <a:ext cx="11967430" cy="1636404"/>
          </a:xfrm>
          <a:prstGeom prst="rect">
            <a:avLst/>
          </a:prstGeom>
          <a:solidFill>
            <a:srgbClr val="C00000">
              <a:alpha val="74000"/>
            </a:srgbClr>
          </a:solidFill>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4400" b="1" dirty="0">
                <a:solidFill>
                  <a:schemeClr val="bg1"/>
                </a:solidFill>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TESTERS AND INDUSTRY AUTOMATION</a:t>
            </a:r>
            <a:br>
              <a:rPr lang="pl-PL" sz="4400" b="1" dirty="0">
                <a:solidFill>
                  <a:schemeClr val="bg1"/>
                </a:solidFill>
                <a:latin typeface="Calibri" panose="020F0502020204030204" pitchFamily="34" charset="0"/>
                <a:cs typeface="Calibri" panose="020F0502020204030204" pitchFamily="34" charset="0"/>
              </a:rPr>
            </a:br>
            <a:endParaRPr lang="pl-PL" sz="4400" b="1" dirty="0">
              <a:solidFill>
                <a:schemeClr val="bg1"/>
              </a:solidFill>
              <a:latin typeface="Calibri" panose="020F0502020204030204" pitchFamily="34" charset="0"/>
              <a:cs typeface="Calibri" panose="020F0502020204030204" pitchFamily="34" charset="0"/>
            </a:endParaRPr>
          </a:p>
        </p:txBody>
      </p:sp>
      <p:pic>
        <p:nvPicPr>
          <p:cNvPr id="18" name="Obraz 17">
            <a:extLst>
              <a:ext uri="{FF2B5EF4-FFF2-40B4-BE49-F238E27FC236}">
                <a16:creationId xmlns:a16="http://schemas.microsoft.com/office/drawing/2014/main" id="{C5DA18A5-39C3-45E1-AE1D-D127CA92F1A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35243" y="5541844"/>
            <a:ext cx="3224616" cy="2807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Obraz 18">
            <a:extLst>
              <a:ext uri="{FF2B5EF4-FFF2-40B4-BE49-F238E27FC236}">
                <a16:creationId xmlns:a16="http://schemas.microsoft.com/office/drawing/2014/main" id="{AA9F62C5-2D27-412A-9361-07A135D9E8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3138" y="1929637"/>
            <a:ext cx="3213662" cy="3277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Obraz 19">
            <a:extLst>
              <a:ext uri="{FF2B5EF4-FFF2-40B4-BE49-F238E27FC236}">
                <a16:creationId xmlns:a16="http://schemas.microsoft.com/office/drawing/2014/main" id="{D351C166-38B3-4E64-A928-78C3EA8415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22936" y="8683743"/>
            <a:ext cx="3616956" cy="2807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660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30A06E0F-FD9D-42E0-841C-7B7C17F916D5}"/>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tekstu 4">
            <a:extLst>
              <a:ext uri="{FF2B5EF4-FFF2-40B4-BE49-F238E27FC236}">
                <a16:creationId xmlns:a16="http://schemas.microsoft.com/office/drawing/2014/main" id="{D7FC125D-3CCA-49D9-A62A-D2D8E6BC9A2A}"/>
              </a:ext>
            </a:extLst>
          </p:cNvPr>
          <p:cNvSpPr txBox="1">
            <a:spLocks/>
          </p:cNvSpPr>
          <p:nvPr/>
        </p:nvSpPr>
        <p:spPr>
          <a:xfrm>
            <a:off x="7859282" y="4574415"/>
            <a:ext cx="5955576" cy="271952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7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endParaRPr lang="pl-PL" sz="1069"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17" name="Tytuł 3">
            <a:extLst>
              <a:ext uri="{FF2B5EF4-FFF2-40B4-BE49-F238E27FC236}">
                <a16:creationId xmlns:a16="http://schemas.microsoft.com/office/drawing/2014/main" id="{6FA266EC-F6F9-4433-9CA1-DC424CBAF746}"/>
              </a:ext>
            </a:extLst>
          </p:cNvPr>
          <p:cNvSpPr txBox="1">
            <a:spLocks/>
          </p:cNvSpPr>
          <p:nvPr/>
        </p:nvSpPr>
        <p:spPr>
          <a:xfrm>
            <a:off x="4642338" y="586155"/>
            <a:ext cx="10896233" cy="1512277"/>
          </a:xfrm>
          <a:prstGeom prst="rect">
            <a:avLst/>
          </a:prstGeom>
          <a:solidFill>
            <a:srgbClr val="C00000">
              <a:alpha val="74000"/>
            </a:srgbClr>
          </a:solidFill>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4400" b="1" dirty="0">
                <a:solidFill>
                  <a:schemeClr val="bg1"/>
                </a:solidFill>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MICROWAVE PRODUCTS</a:t>
            </a:r>
            <a:br>
              <a:rPr lang="pl-PL" sz="4400" b="1" dirty="0">
                <a:solidFill>
                  <a:schemeClr val="bg1"/>
                </a:solidFill>
                <a:latin typeface="Calibri" panose="020F0502020204030204" pitchFamily="34" charset="0"/>
                <a:cs typeface="Calibri" panose="020F0502020204030204" pitchFamily="34" charset="0"/>
              </a:rPr>
            </a:br>
            <a:endParaRPr lang="pl-PL" sz="4400" b="1" dirty="0">
              <a:solidFill>
                <a:schemeClr val="bg1"/>
              </a:solidFill>
              <a:latin typeface="Calibri" panose="020F0502020204030204" pitchFamily="34" charset="0"/>
              <a:cs typeface="Calibri" panose="020F0502020204030204" pitchFamily="34" charset="0"/>
            </a:endParaRPr>
          </a:p>
        </p:txBody>
      </p:sp>
      <p:sp>
        <p:nvSpPr>
          <p:cNvPr id="3" name="Prostokąt 2">
            <a:extLst>
              <a:ext uri="{FF2B5EF4-FFF2-40B4-BE49-F238E27FC236}">
                <a16:creationId xmlns:a16="http://schemas.microsoft.com/office/drawing/2014/main" id="{4BA2D461-DD0E-4C71-89C2-C4B6B58CB707}"/>
              </a:ext>
            </a:extLst>
          </p:cNvPr>
          <p:cNvSpPr/>
          <p:nvPr/>
        </p:nvSpPr>
        <p:spPr>
          <a:xfrm>
            <a:off x="16848140" y="6941333"/>
            <a:ext cx="4130306" cy="3709349"/>
          </a:xfrm>
          <a:prstGeom prst="rect">
            <a:avLst/>
          </a:prstGeom>
        </p:spPr>
        <p:txBody>
          <a:bodyPr wrap="square">
            <a:spAutoFit/>
          </a:bodyPr>
          <a:lstStyle/>
          <a:p>
            <a:pPr algn="just">
              <a:lnSpc>
                <a:spcPct val="150000"/>
              </a:lnSpc>
            </a:pPr>
            <a:r>
              <a:rPr lang="pl-PL" sz="3200" dirty="0" err="1">
                <a:solidFill>
                  <a:schemeClr val="tx1">
                    <a:lumMod val="95000"/>
                    <a:lumOff val="5000"/>
                  </a:schemeClr>
                </a:solidFill>
                <a:latin typeface="Calibri Light" panose="020F0302020204030204" pitchFamily="34" charset="0"/>
                <a:cs typeface="Calibri Light" panose="020F0302020204030204" pitchFamily="34" charset="0"/>
              </a:rPr>
              <a:t>Our</a:t>
            </a:r>
            <a:r>
              <a:rPr lang="pl-PL" sz="3200" dirty="0">
                <a:solidFill>
                  <a:schemeClr val="tx1">
                    <a:lumMod val="95000"/>
                    <a:lumOff val="5000"/>
                  </a:schemeClr>
                </a:solidFill>
                <a:latin typeface="Calibri Light" panose="020F0302020204030204" pitchFamily="34" charset="0"/>
                <a:cs typeface="Calibri Light" panose="020F0302020204030204" pitchFamily="34" charset="0"/>
              </a:rPr>
              <a:t> </a:t>
            </a:r>
            <a:r>
              <a:rPr lang="pl-PL" sz="3200" dirty="0" err="1">
                <a:solidFill>
                  <a:schemeClr val="tx1">
                    <a:lumMod val="95000"/>
                    <a:lumOff val="5000"/>
                  </a:schemeClr>
                </a:solidFill>
                <a:latin typeface="Calibri Light" panose="020F0302020204030204" pitchFamily="34" charset="0"/>
                <a:cs typeface="Calibri Light" panose="020F0302020204030204" pitchFamily="34" charset="0"/>
              </a:rPr>
              <a:t>offer</a:t>
            </a:r>
            <a:r>
              <a:rPr lang="pl-PL" sz="3200" dirty="0">
                <a:solidFill>
                  <a:schemeClr val="tx1">
                    <a:lumMod val="95000"/>
                    <a:lumOff val="5000"/>
                  </a:schemeClr>
                </a:solidFill>
                <a:latin typeface="Calibri Light" panose="020F0302020204030204" pitchFamily="34" charset="0"/>
                <a:cs typeface="Calibri Light" panose="020F0302020204030204" pitchFamily="34" charset="0"/>
              </a:rPr>
              <a:t>:</a:t>
            </a:r>
          </a:p>
          <a:p>
            <a:pPr algn="just">
              <a:lnSpc>
                <a:spcPct val="150000"/>
              </a:lnSpc>
              <a:spcBef>
                <a:spcPts val="0"/>
              </a:spcBef>
              <a:buFont typeface="Wingdings" panose="05000000000000000000" pitchFamily="2" charset="2"/>
              <a:buChar char="v"/>
            </a:pPr>
            <a:r>
              <a:rPr lang="pl-PL" sz="3200" b="1" dirty="0">
                <a:latin typeface="Calibri Light" panose="020F0302020204030204" pitchFamily="34" charset="0"/>
                <a:cs typeface="Calibri Light" panose="020F0302020204030204" pitchFamily="34" charset="0"/>
              </a:rPr>
              <a:t> </a:t>
            </a:r>
            <a:r>
              <a:rPr lang="pl-PL" sz="3200" b="1" dirty="0" err="1">
                <a:latin typeface="Calibri Light" panose="020F0302020204030204" pitchFamily="34" charset="0"/>
                <a:cs typeface="Calibri Light" panose="020F0302020204030204" pitchFamily="34" charset="0"/>
              </a:rPr>
              <a:t>amplitrons</a:t>
            </a:r>
            <a:endParaRPr lang="pl-PL" sz="3200" b="1" dirty="0">
              <a:latin typeface="Calibri Light" panose="020F0302020204030204" pitchFamily="34" charset="0"/>
              <a:cs typeface="Calibri Light" panose="020F0302020204030204" pitchFamily="34" charset="0"/>
            </a:endParaRPr>
          </a:p>
          <a:p>
            <a:pPr algn="just">
              <a:lnSpc>
                <a:spcPct val="150000"/>
              </a:lnSpc>
              <a:spcBef>
                <a:spcPts val="0"/>
              </a:spcBef>
              <a:buFont typeface="Wingdings" panose="05000000000000000000" pitchFamily="2" charset="2"/>
              <a:buChar char="v"/>
            </a:pPr>
            <a:r>
              <a:rPr lang="pl-PL" sz="3200" b="1" dirty="0">
                <a:latin typeface="Calibri Light" panose="020F0302020204030204" pitchFamily="34" charset="0"/>
                <a:cs typeface="Calibri Light" panose="020F0302020204030204" pitchFamily="34" charset="0"/>
              </a:rPr>
              <a:t> </a:t>
            </a:r>
            <a:r>
              <a:rPr lang="pl-PL" sz="3200" b="1" dirty="0" err="1">
                <a:latin typeface="Calibri Light" panose="020F0302020204030204" pitchFamily="34" charset="0"/>
                <a:cs typeface="Calibri Light" panose="020F0302020204030204" pitchFamily="34" charset="0"/>
              </a:rPr>
              <a:t>absorbers</a:t>
            </a:r>
            <a:endParaRPr lang="pl-PL" sz="3200" b="1" dirty="0">
              <a:latin typeface="Calibri Light" panose="020F0302020204030204" pitchFamily="34" charset="0"/>
              <a:cs typeface="Calibri Light" panose="020F0302020204030204" pitchFamily="34" charset="0"/>
            </a:endParaRPr>
          </a:p>
          <a:p>
            <a:pPr algn="just">
              <a:lnSpc>
                <a:spcPct val="150000"/>
              </a:lnSpc>
              <a:spcBef>
                <a:spcPts val="0"/>
              </a:spcBef>
              <a:buFont typeface="Wingdings" panose="05000000000000000000" pitchFamily="2" charset="2"/>
              <a:buChar char="v"/>
            </a:pPr>
            <a:r>
              <a:rPr lang="pl-PL" sz="3200" b="1" dirty="0">
                <a:latin typeface="Calibri Light" panose="020F0302020204030204" pitchFamily="34" charset="0"/>
                <a:cs typeface="Calibri Light" panose="020F0302020204030204" pitchFamily="34" charset="0"/>
              </a:rPr>
              <a:t> </a:t>
            </a:r>
            <a:r>
              <a:rPr lang="pl-PL" sz="3200" b="1" dirty="0" err="1">
                <a:latin typeface="Calibri Light" panose="020F0302020204030204" pitchFamily="34" charset="0"/>
                <a:cs typeface="Calibri Light" panose="020F0302020204030204" pitchFamily="34" charset="0"/>
              </a:rPr>
              <a:t>magnetrons</a:t>
            </a:r>
            <a:endParaRPr lang="pl-PL" sz="3200" b="1" dirty="0">
              <a:latin typeface="Calibri Light" panose="020F0302020204030204" pitchFamily="34" charset="0"/>
              <a:cs typeface="Calibri Light" panose="020F0302020204030204" pitchFamily="34" charset="0"/>
            </a:endParaRPr>
          </a:p>
          <a:p>
            <a:pPr algn="just">
              <a:lnSpc>
                <a:spcPct val="150000"/>
              </a:lnSpc>
              <a:spcBef>
                <a:spcPts val="0"/>
              </a:spcBef>
              <a:buFont typeface="Wingdings" panose="05000000000000000000" pitchFamily="2" charset="2"/>
              <a:buChar char="v"/>
            </a:pPr>
            <a:r>
              <a:rPr lang="pl-PL" sz="3200" b="1" dirty="0">
                <a:latin typeface="Calibri Light" panose="020F0302020204030204" pitchFamily="34" charset="0"/>
                <a:cs typeface="Calibri Light" panose="020F0302020204030204" pitchFamily="34" charset="0"/>
              </a:rPr>
              <a:t> </a:t>
            </a:r>
            <a:r>
              <a:rPr lang="pl-PL" sz="3200" b="1" dirty="0" err="1">
                <a:latin typeface="Calibri Light" panose="020F0302020204030204" pitchFamily="34" charset="0"/>
                <a:cs typeface="Calibri Light" panose="020F0302020204030204" pitchFamily="34" charset="0"/>
              </a:rPr>
              <a:t>duplexers</a:t>
            </a:r>
            <a:endParaRPr lang="pl-PL" sz="3200" b="1" dirty="0">
              <a:latin typeface="Calibri Light" panose="020F0302020204030204" pitchFamily="34" charset="0"/>
              <a:cs typeface="Calibri Light" panose="020F0302020204030204" pitchFamily="34" charset="0"/>
            </a:endParaRPr>
          </a:p>
        </p:txBody>
      </p:sp>
      <p:pic>
        <p:nvPicPr>
          <p:cNvPr id="8" name="Obraz 7">
            <a:extLst>
              <a:ext uri="{FF2B5EF4-FFF2-40B4-BE49-F238E27FC236}">
                <a16:creationId xmlns:a16="http://schemas.microsoft.com/office/drawing/2014/main" id="{785FF7F6-3DE2-421E-86A9-46B1F041E4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1750" y="2742198"/>
            <a:ext cx="4257125" cy="2849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flat" dir="t"/>
          </a:scene3d>
          <a:sp3d prstMaterial="plastic">
            <a:bevelT w="381000" h="114300" prst="relaxedInset"/>
            <a:contourClr>
              <a:srgbClr val="969696"/>
            </a:contourClr>
          </a:sp3d>
        </p:spPr>
      </p:pic>
      <p:pic>
        <p:nvPicPr>
          <p:cNvPr id="9" name="Obraz 8">
            <a:extLst>
              <a:ext uri="{FF2B5EF4-FFF2-40B4-BE49-F238E27FC236}">
                <a16:creationId xmlns:a16="http://schemas.microsoft.com/office/drawing/2014/main" id="{7E7C83FC-7342-4513-816C-E42460FA77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1176" y="8189936"/>
            <a:ext cx="5260548" cy="3415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az 9">
            <a:extLst>
              <a:ext uri="{FF2B5EF4-FFF2-40B4-BE49-F238E27FC236}">
                <a16:creationId xmlns:a16="http://schemas.microsoft.com/office/drawing/2014/main" id="{589B2E21-2B5F-4083-918F-4643ED6B011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8024" y="8091338"/>
            <a:ext cx="5260547" cy="3415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1">
            <a:extLst>
              <a:ext uri="{FF2B5EF4-FFF2-40B4-BE49-F238E27FC236}">
                <a16:creationId xmlns:a16="http://schemas.microsoft.com/office/drawing/2014/main" id="{9E8205BD-E093-473D-9000-B02E0ABBB32E}"/>
              </a:ext>
            </a:extLst>
          </p:cNvPr>
          <p:cNvSpPr>
            <a:spLocks noChangeArrowheads="1"/>
          </p:cNvSpPr>
          <p:nvPr/>
        </p:nvSpPr>
        <p:spPr bwMode="auto">
          <a:xfrm>
            <a:off x="738693" y="3298954"/>
            <a:ext cx="13786061"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The design and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production</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microwave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products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one of the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main</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areas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activity</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Kubara Lamina. We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offer</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our</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clients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technologically</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advanced</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microwave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devices,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whose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recipients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are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producers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the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arms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power</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electronics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industries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as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well</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as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scientific</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research</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units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A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world-class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team of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specialized</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engineers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helps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at</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every</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stage</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the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ongoing</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project</a:t>
            </a:r>
            <a:endPar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80690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83CF1D74-2A09-444D-8CCA-45951790A8AD}"/>
              </a:ext>
            </a:extLst>
          </p:cNvPr>
          <p:cNvSpPr/>
          <p:nvPr/>
        </p:nvSpPr>
        <p:spPr>
          <a:xfrm>
            <a:off x="1" y="0"/>
            <a:ext cx="21674137" cy="151227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tekstu 4">
            <a:extLst>
              <a:ext uri="{FF2B5EF4-FFF2-40B4-BE49-F238E27FC236}">
                <a16:creationId xmlns:a16="http://schemas.microsoft.com/office/drawing/2014/main" id="{D7FC125D-3CCA-49D9-A62A-D2D8E6BC9A2A}"/>
              </a:ext>
            </a:extLst>
          </p:cNvPr>
          <p:cNvSpPr txBox="1">
            <a:spLocks/>
          </p:cNvSpPr>
          <p:nvPr/>
        </p:nvSpPr>
        <p:spPr>
          <a:xfrm>
            <a:off x="7859282" y="4574415"/>
            <a:ext cx="5955576" cy="271952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marL="192884" indent="-192884" algn="just">
              <a:lnSpc>
                <a:spcPct val="150000"/>
              </a:lnSpc>
              <a:buFont typeface="Wingdings" panose="05000000000000000000" pitchFamily="2" charset="2"/>
              <a:buChar char="§"/>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70000"/>
              </a:lnSpc>
              <a:spcBef>
                <a:spcPts val="0"/>
              </a:spcBef>
            </a:pPr>
            <a:endParaRPr lang="pl-PL" sz="1069" dirty="0">
              <a:solidFill>
                <a:schemeClr val="tx1">
                  <a:lumMod val="95000"/>
                  <a:lumOff val="5000"/>
                </a:schemeClr>
              </a:solidFill>
              <a:latin typeface="Calibri" panose="020F0502020204030204" pitchFamily="34" charset="0"/>
              <a:cs typeface="Calibri" panose="020F0502020204030204" pitchFamily="34" charset="0"/>
            </a:endParaRPr>
          </a:p>
          <a:p>
            <a:endParaRPr lang="pl-PL" sz="1069"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6" name="Symbol zastępczy tekstu 3">
            <a:extLst>
              <a:ext uri="{FF2B5EF4-FFF2-40B4-BE49-F238E27FC236}">
                <a16:creationId xmlns:a16="http://schemas.microsoft.com/office/drawing/2014/main" id="{370CD4BE-6478-4C4B-AEA8-5E207A9C4A0F}"/>
              </a:ext>
            </a:extLst>
          </p:cNvPr>
          <p:cNvSpPr txBox="1">
            <a:spLocks/>
          </p:cNvSpPr>
          <p:nvPr/>
        </p:nvSpPr>
        <p:spPr>
          <a:xfrm>
            <a:off x="871093" y="2540589"/>
            <a:ext cx="12440461" cy="880148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lnSpc>
                <a:spcPct val="150000"/>
              </a:lnSpc>
              <a:spcBef>
                <a:spcPts val="0"/>
              </a:spcBef>
              <a:buNone/>
            </a:pPr>
            <a:endParaRPr lang="pl-PL" sz="3200" b="1" dirty="0">
              <a:solidFill>
                <a:schemeClr val="tx1"/>
              </a:solidFill>
              <a:latin typeface="Calibri Light" panose="020F0302020204030204" pitchFamily="34" charset="0"/>
              <a:cs typeface="Calibri Light" panose="020F0302020204030204" pitchFamily="34" charset="0"/>
            </a:endParaRPr>
          </a:p>
        </p:txBody>
      </p:sp>
      <p:sp>
        <p:nvSpPr>
          <p:cNvPr id="17" name="Tytuł 3">
            <a:extLst>
              <a:ext uri="{FF2B5EF4-FFF2-40B4-BE49-F238E27FC236}">
                <a16:creationId xmlns:a16="http://schemas.microsoft.com/office/drawing/2014/main" id="{6FA266EC-F6F9-4433-9CA1-DC424CBAF746}"/>
              </a:ext>
            </a:extLst>
          </p:cNvPr>
          <p:cNvSpPr txBox="1">
            <a:spLocks/>
          </p:cNvSpPr>
          <p:nvPr/>
        </p:nvSpPr>
        <p:spPr>
          <a:xfrm>
            <a:off x="3498297" y="629679"/>
            <a:ext cx="12927126" cy="1664852"/>
          </a:xfrm>
          <a:prstGeom prst="rect">
            <a:avLst/>
          </a:prstGeom>
          <a:solidFill>
            <a:srgbClr val="C00000">
              <a:alpha val="74000"/>
            </a:srgbClr>
          </a:solidFill>
        </p:spPr>
        <p:txBody>
          <a:bodyPr vert="horz" lIns="91440" tIns="45720" rIns="91440" bIns="45720"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pPr algn="ctr"/>
            <a:br>
              <a:rPr lang="pl-PL" sz="4400" b="1" dirty="0">
                <a:solidFill>
                  <a:schemeClr val="bg1"/>
                </a:solidFill>
                <a:latin typeface="Calibri" panose="020F0502020204030204" pitchFamily="34" charset="0"/>
                <a:cs typeface="Calibri" panose="020F0502020204030204" pitchFamily="34" charset="0"/>
              </a:rPr>
            </a:br>
            <a:r>
              <a:rPr lang="pl-PL" sz="4400" b="1" dirty="0">
                <a:solidFill>
                  <a:schemeClr val="bg1"/>
                </a:solidFill>
                <a:latin typeface="Calibri Light" panose="020F0302020204030204" pitchFamily="34" charset="0"/>
                <a:cs typeface="Calibri Light" panose="020F0302020204030204" pitchFamily="34" charset="0"/>
              </a:rPr>
              <a:t>MICROWAVE PRODUCTS- ABSORBERS</a:t>
            </a:r>
            <a:br>
              <a:rPr lang="pl-PL" sz="4400" b="1" dirty="0">
                <a:solidFill>
                  <a:schemeClr val="bg1"/>
                </a:solidFill>
                <a:latin typeface="Calibri" panose="020F0502020204030204" pitchFamily="34" charset="0"/>
                <a:cs typeface="Calibri" panose="020F0502020204030204" pitchFamily="34" charset="0"/>
              </a:rPr>
            </a:br>
            <a:endParaRPr lang="pl-PL" sz="4400" b="1" dirty="0">
              <a:solidFill>
                <a:schemeClr val="bg1"/>
              </a:solidFill>
              <a:latin typeface="Calibri" panose="020F0502020204030204" pitchFamily="34" charset="0"/>
              <a:cs typeface="Calibri" panose="020F0502020204030204" pitchFamily="34" charset="0"/>
            </a:endParaRPr>
          </a:p>
        </p:txBody>
      </p:sp>
      <p:pic>
        <p:nvPicPr>
          <p:cNvPr id="9" name="Obraz 8">
            <a:extLst>
              <a:ext uri="{FF2B5EF4-FFF2-40B4-BE49-F238E27FC236}">
                <a16:creationId xmlns:a16="http://schemas.microsoft.com/office/drawing/2014/main" id="{7E7C83FC-7342-4513-816C-E42460FA77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6711" y="5697648"/>
            <a:ext cx="3260612" cy="2047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Obraz 10">
            <a:extLst>
              <a:ext uri="{FF2B5EF4-FFF2-40B4-BE49-F238E27FC236}">
                <a16:creationId xmlns:a16="http://schemas.microsoft.com/office/drawing/2014/main" id="{54CA980E-8125-47F6-B755-5E8C9062C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2092" y="9038493"/>
            <a:ext cx="5955576" cy="2563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trzałka: w górę 4">
            <a:extLst>
              <a:ext uri="{FF2B5EF4-FFF2-40B4-BE49-F238E27FC236}">
                <a16:creationId xmlns:a16="http://schemas.microsoft.com/office/drawing/2014/main" id="{23CB97A7-6466-472B-8488-8A4B31074C3F}"/>
              </a:ext>
            </a:extLst>
          </p:cNvPr>
          <p:cNvSpPr/>
          <p:nvPr/>
        </p:nvSpPr>
        <p:spPr>
          <a:xfrm rot="10800000">
            <a:off x="18704701" y="7762639"/>
            <a:ext cx="484632" cy="1804250"/>
          </a:xfrm>
          <a:prstGeom prst="up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12" name="Obiekt 11">
            <a:extLst>
              <a:ext uri="{FF2B5EF4-FFF2-40B4-BE49-F238E27FC236}">
                <a16:creationId xmlns:a16="http://schemas.microsoft.com/office/drawing/2014/main" id="{15F95C90-23AF-4AE0-BFAE-46E177E6ECE7}"/>
              </a:ext>
            </a:extLst>
          </p:cNvPr>
          <p:cNvGraphicFramePr>
            <a:graphicFrameLocks noChangeAspect="1"/>
          </p:cNvGraphicFramePr>
          <p:nvPr>
            <p:extLst>
              <p:ext uri="{D42A27DB-BD31-4B8C-83A1-F6EECF244321}">
                <p14:modId xmlns:p14="http://schemas.microsoft.com/office/powerpoint/2010/main" val="1369240538"/>
              </p:ext>
            </p:extLst>
          </p:nvPr>
        </p:nvGraphicFramePr>
        <p:xfrm>
          <a:off x="12467493" y="3015374"/>
          <a:ext cx="4198966" cy="5530749"/>
        </p:xfrm>
        <a:graphic>
          <a:graphicData uri="http://schemas.openxmlformats.org/presentationml/2006/ole">
            <mc:AlternateContent xmlns:mc="http://schemas.openxmlformats.org/markup-compatibility/2006">
              <mc:Choice xmlns:v="urn:schemas-microsoft-com:vml" Requires="v">
                <p:oleObj spid="_x0000_s1083" name="Acrobat Document" r:id="rId5" imgW="4533406" imgH="6415699" progId="AcroExch.Document.DC">
                  <p:embed/>
                </p:oleObj>
              </mc:Choice>
              <mc:Fallback>
                <p:oleObj name="Acrobat Document" r:id="rId5" imgW="4533406" imgH="6415699" progId="AcroExch.Document.DC">
                  <p:embed/>
                  <p:pic>
                    <p:nvPicPr>
                      <p:cNvPr id="6" name="Obiekt 5"/>
                      <p:cNvPicPr/>
                      <p:nvPr/>
                    </p:nvPicPr>
                    <p:blipFill>
                      <a:blip r:embed="rId6"/>
                      <a:stretch>
                        <a:fillRect/>
                      </a:stretch>
                    </p:blipFill>
                    <p:spPr>
                      <a:xfrm>
                        <a:off x="12467493" y="3015374"/>
                        <a:ext cx="4198966" cy="5530749"/>
                      </a:xfrm>
                      <a:prstGeom prst="rect">
                        <a:avLst/>
                      </a:prstGeom>
                    </p:spPr>
                  </p:pic>
                </p:oleObj>
              </mc:Fallback>
            </mc:AlternateContent>
          </a:graphicData>
        </a:graphic>
      </p:graphicFrame>
      <p:pic>
        <p:nvPicPr>
          <p:cNvPr id="13" name="Obraz 12">
            <a:extLst>
              <a:ext uri="{FF2B5EF4-FFF2-40B4-BE49-F238E27FC236}">
                <a16:creationId xmlns:a16="http://schemas.microsoft.com/office/drawing/2014/main" id="{550D0B8B-3266-4EA1-8FD3-4489D6DA82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96786" y="2701149"/>
            <a:ext cx="3700462" cy="2769384"/>
          </a:xfrm>
          <a:prstGeom prst="rect">
            <a:avLst/>
          </a:prstGeom>
        </p:spPr>
      </p:pic>
      <p:sp>
        <p:nvSpPr>
          <p:cNvPr id="7" name="Rectangle 40">
            <a:extLst>
              <a:ext uri="{FF2B5EF4-FFF2-40B4-BE49-F238E27FC236}">
                <a16:creationId xmlns:a16="http://schemas.microsoft.com/office/drawing/2014/main" id="{B3375927-CE5C-4CB0-90F7-82C41FCBA464}"/>
              </a:ext>
            </a:extLst>
          </p:cNvPr>
          <p:cNvSpPr>
            <a:spLocks noChangeArrowheads="1"/>
          </p:cNvSpPr>
          <p:nvPr/>
        </p:nvSpPr>
        <p:spPr bwMode="auto">
          <a:xfrm>
            <a:off x="510395" y="8268174"/>
            <a:ext cx="11775123" cy="18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In 2017, Kubara Lamina won a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contract</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funded</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by the US Department of Energy for the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supply</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components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for the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Linac</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Coherent</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Light</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Source (LCLS-II)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free</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electron</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laser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being</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constructed</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at</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the Stanford University SLAC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laboratory</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p>
        </p:txBody>
      </p:sp>
      <p:sp>
        <p:nvSpPr>
          <p:cNvPr id="15" name="Rectangle 41">
            <a:extLst>
              <a:ext uri="{FF2B5EF4-FFF2-40B4-BE49-F238E27FC236}">
                <a16:creationId xmlns:a16="http://schemas.microsoft.com/office/drawing/2014/main" id="{1EECC5B5-9A2C-4AA5-BA7F-10075EDB4AC5}"/>
              </a:ext>
            </a:extLst>
          </p:cNvPr>
          <p:cNvSpPr>
            <a:spLocks noChangeArrowheads="1"/>
          </p:cNvSpPr>
          <p:nvPr/>
        </p:nvSpPr>
        <p:spPr bwMode="auto">
          <a:xfrm>
            <a:off x="600516" y="2874939"/>
            <a:ext cx="11436650" cy="483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HOM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absorbers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to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suppress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higher</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parasitic</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vibration</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modules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They</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were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installed</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at</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the DESY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Deutsches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Elektronen</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-Synchrotron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Notkestrasse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85 22607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Research</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Center in Hamburg (Germany), </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one of the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largest</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scientific</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research</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investments</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in Europe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 the most modern X-</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ray</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free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electron</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laser in the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world</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as part of the XFEL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research</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project</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The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infrastructure</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of the laser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extends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from the </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DESY </a:t>
            </a:r>
            <a:r>
              <a:rPr lang="pl-PL" altLang="pl-PL" sz="2600" b="1" dirty="0">
                <a:latin typeface="Calibri Light" panose="020F0302020204030204" pitchFamily="34" charset="0"/>
                <a:cs typeface="Calibri Light" panose="020F0302020204030204" pitchFamily="34" charset="0"/>
              </a:rPr>
              <a:t>C</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enter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up</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to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Schenefeld</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3.5 km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away</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This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international</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project</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connects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scientists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engineers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from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many</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European</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world</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countries</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0"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including</a:t>
            </a:r>
            <a:r>
              <a:rPr kumimoji="0" lang="pl-PL" altLang="pl-PL" sz="26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the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National</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Center for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Nuclear</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Research</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and </a:t>
            </a:r>
            <a:r>
              <a:rPr kumimoji="0" lang="pl-PL" altLang="pl-PL" sz="2600" b="1" i="0" u="none" strike="noStrike" cap="none" normalizeH="0" baseline="0" dirty="0" err="1">
                <a:ln>
                  <a:noFill/>
                </a:ln>
                <a:solidFill>
                  <a:schemeClr val="tx1"/>
                </a:solidFill>
                <a:effectLst/>
                <a:latin typeface="Calibri Light" panose="020F0302020204030204" pitchFamily="34" charset="0"/>
                <a:cs typeface="Calibri Light" panose="020F0302020204030204" pitchFamily="34" charset="0"/>
              </a:rPr>
              <a:t>Kubar</a:t>
            </a:r>
            <a:r>
              <a:rPr kumimoji="0" lang="pl-PL" altLang="pl-PL" sz="2600" b="1"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Lamina. </a:t>
            </a:r>
          </a:p>
        </p:txBody>
      </p:sp>
    </p:spTree>
    <p:extLst>
      <p:ext uri="{BB962C8B-B14F-4D97-AF65-F5344CB8AC3E}">
        <p14:creationId xmlns:p14="http://schemas.microsoft.com/office/powerpoint/2010/main" val="3024587629"/>
      </p:ext>
    </p:extLst>
  </p:cSld>
  <p:clrMapOvr>
    <a:masterClrMapping/>
  </p:clrMapOvr>
</p:sld>
</file>

<file path=ppt/theme/theme1.xml><?xml version="1.0" encoding="utf-8"?>
<a:theme xmlns:a="http://schemas.openxmlformats.org/drawingml/2006/main" name="Paczka">
  <a:themeElements>
    <a:clrScheme name="Paczka">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zk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zka">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256</TotalTime>
  <Words>1734</Words>
  <Application>Microsoft Office PowerPoint</Application>
  <PresentationFormat>Niestandardowy</PresentationFormat>
  <Paragraphs>208</Paragraphs>
  <Slides>15</Slides>
  <Notes>0</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1</vt:i4>
      </vt:variant>
      <vt:variant>
        <vt:lpstr>Tytuły slajdów</vt:lpstr>
      </vt:variant>
      <vt:variant>
        <vt:i4>15</vt:i4>
      </vt:variant>
    </vt:vector>
  </HeadingPairs>
  <TitlesOfParts>
    <vt:vector size="23" baseType="lpstr">
      <vt:lpstr>26</vt:lpstr>
      <vt:lpstr>Arial</vt:lpstr>
      <vt:lpstr>Calibri</vt:lpstr>
      <vt:lpstr>Calibri Light</vt:lpstr>
      <vt:lpstr>Gill Sans MT</vt:lpstr>
      <vt:lpstr>Wingdings</vt:lpstr>
      <vt:lpstr>Paczka</vt:lpstr>
      <vt:lpstr>Acrobat Document</vt:lpstr>
      <vt:lpstr>Prezentacja programu PowerPoint</vt:lpstr>
      <vt:lpstr>Prezentacja programu PowerPoint</vt:lpstr>
      <vt:lpstr>Prezentacja programu PowerPoint</vt:lpstr>
      <vt:lpstr>       ACTIVITY </vt:lpstr>
      <vt:lpstr>      HIGH POWER SEMICONDUCTOR DEVICES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Monika</dc:creator>
  <cp:lastModifiedBy>Monika</cp:lastModifiedBy>
  <cp:revision>74</cp:revision>
  <dcterms:created xsi:type="dcterms:W3CDTF">2019-08-28T07:05:42Z</dcterms:created>
  <dcterms:modified xsi:type="dcterms:W3CDTF">2019-09-26T05:55:01Z</dcterms:modified>
</cp:coreProperties>
</file>